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539" r:id="rId2"/>
    <p:sldId id="591" r:id="rId3"/>
    <p:sldId id="545" r:id="rId4"/>
    <p:sldId id="593" r:id="rId5"/>
    <p:sldId id="594" r:id="rId6"/>
    <p:sldId id="616" r:id="rId7"/>
    <p:sldId id="596" r:id="rId8"/>
    <p:sldId id="617" r:id="rId9"/>
    <p:sldId id="618" r:id="rId10"/>
    <p:sldId id="619" r:id="rId11"/>
    <p:sldId id="620" r:id="rId12"/>
    <p:sldId id="638" r:id="rId13"/>
    <p:sldId id="621" r:id="rId14"/>
    <p:sldId id="602" r:id="rId15"/>
    <p:sldId id="622" r:id="rId16"/>
    <p:sldId id="623" r:id="rId17"/>
    <p:sldId id="624" r:id="rId18"/>
    <p:sldId id="625" r:id="rId19"/>
    <p:sldId id="626" r:id="rId20"/>
    <p:sldId id="627" r:id="rId21"/>
    <p:sldId id="634" r:id="rId22"/>
    <p:sldId id="609" r:id="rId23"/>
    <p:sldId id="628" r:id="rId24"/>
    <p:sldId id="639" r:id="rId25"/>
    <p:sldId id="630" r:id="rId26"/>
    <p:sldId id="631" r:id="rId27"/>
    <p:sldId id="632" r:id="rId28"/>
    <p:sldId id="633" r:id="rId29"/>
    <p:sldId id="640" r:id="rId30"/>
    <p:sldId id="641" r:id="rId31"/>
    <p:sldId id="635" r:id="rId32"/>
    <p:sldId id="636" r:id="rId33"/>
    <p:sldId id="637" r:id="rId34"/>
    <p:sldId id="589" r:id="rId35"/>
    <p:sldId id="615" r:id="rId36"/>
    <p:sldId id="588" r:id="rId37"/>
    <p:sldId id="552" r:id="rId38"/>
    <p:sldId id="554" r:id="rId39"/>
    <p:sldId id="575" r:id="rId40"/>
    <p:sldId id="555" r:id="rId41"/>
    <p:sldId id="556" r:id="rId42"/>
    <p:sldId id="578" r:id="rId43"/>
    <p:sldId id="579" r:id="rId44"/>
    <p:sldId id="581" r:id="rId45"/>
    <p:sldId id="582" r:id="rId46"/>
    <p:sldId id="583" r:id="rId47"/>
    <p:sldId id="584" r:id="rId48"/>
    <p:sldId id="586" r:id="rId49"/>
    <p:sldId id="558" r:id="rId50"/>
    <p:sldId id="559" r:id="rId51"/>
    <p:sldId id="560" r:id="rId52"/>
    <p:sldId id="585" r:id="rId53"/>
    <p:sldId id="544" r:id="rId54"/>
    <p:sldId id="562" r:id="rId55"/>
    <p:sldId id="563" r:id="rId56"/>
    <p:sldId id="564" r:id="rId57"/>
    <p:sldId id="524" r:id="rId58"/>
    <p:sldId id="526" r:id="rId59"/>
    <p:sldId id="527" r:id="rId60"/>
    <p:sldId id="528" r:id="rId61"/>
    <p:sldId id="531" r:id="rId62"/>
    <p:sldId id="518" r:id="rId63"/>
    <p:sldId id="587" r:id="rId64"/>
    <p:sldId id="551" r:id="rId65"/>
    <p:sldId id="577"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00CC"/>
    <a:srgbClr val="FFFF67"/>
    <a:srgbClr val="E06B0A"/>
    <a:srgbClr val="F3F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8933" autoAdjust="0"/>
  </p:normalViewPr>
  <p:slideViewPr>
    <p:cSldViewPr snapToGrid="0" snapToObjects="1">
      <p:cViewPr varScale="1">
        <p:scale>
          <a:sx n="73" d="100"/>
          <a:sy n="73" d="100"/>
        </p:scale>
        <p:origin x="24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52425A-B869-ED44-AABC-864CA411AED4}" type="datetimeFigureOut">
              <a:rPr lang="en-US" smtClean="0"/>
              <a:pPr/>
              <a:t>6/12/2018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4D4BE7-F420-8A48-AFA4-886DC4867292}" type="slidenum">
              <a:rPr lang="en-US" smtClean="0"/>
              <a:pPr/>
              <a:t>‹#›</a:t>
            </a:fld>
            <a:endParaRPr lang="en-US"/>
          </a:p>
        </p:txBody>
      </p:sp>
    </p:spTree>
    <p:extLst>
      <p:ext uri="{BB962C8B-B14F-4D97-AF65-F5344CB8AC3E}">
        <p14:creationId xmlns:p14="http://schemas.microsoft.com/office/powerpoint/2010/main" val="336559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34C7EB-5FA1-2A48-96AC-B3FDC2A4A197}" type="datetimeFigureOut">
              <a:rPr lang="en-US" smtClean="0"/>
              <a:pPr/>
              <a:t>6/12/2018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512964-9D25-F140-BCE5-41B8A8543C54}" type="slidenum">
              <a:rPr lang="en-US" smtClean="0"/>
              <a:pPr/>
              <a:t>‹#›</a:t>
            </a:fld>
            <a:endParaRPr lang="en-US"/>
          </a:p>
        </p:txBody>
      </p:sp>
    </p:spTree>
    <p:extLst>
      <p:ext uri="{BB962C8B-B14F-4D97-AF65-F5344CB8AC3E}">
        <p14:creationId xmlns:p14="http://schemas.microsoft.com/office/powerpoint/2010/main" val="450871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12964-9D25-F140-BCE5-41B8A8543C54}" type="slidenum">
              <a:rPr lang="en-US" smtClean="0"/>
              <a:pPr/>
              <a:t>12</a:t>
            </a:fld>
            <a:endParaRPr lang="en-US"/>
          </a:p>
        </p:txBody>
      </p:sp>
    </p:spTree>
    <p:extLst>
      <p:ext uri="{BB962C8B-B14F-4D97-AF65-F5344CB8AC3E}">
        <p14:creationId xmlns:p14="http://schemas.microsoft.com/office/powerpoint/2010/main" val="284457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5512964-9D25-F140-BCE5-41B8A8543C54}" type="slidenum">
              <a:rPr lang="en-US" smtClean="0"/>
              <a:t>16</a:t>
            </a:fld>
            <a:endParaRPr lang="en-US"/>
          </a:p>
        </p:txBody>
      </p:sp>
    </p:spTree>
    <p:extLst>
      <p:ext uri="{BB962C8B-B14F-4D97-AF65-F5344CB8AC3E}">
        <p14:creationId xmlns:p14="http://schemas.microsoft.com/office/powerpoint/2010/main" val="39623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BEPCII/BESIII will end her mission around 2020,</a:t>
            </a:r>
          </a:p>
          <a:p>
            <a:r>
              <a:rPr lang="en-US" altLang="zh-CN" dirty="0" smtClean="0"/>
              <a:t>Led</a:t>
            </a:r>
            <a:r>
              <a:rPr lang="en-US" altLang="zh-CN" baseline="0" dirty="0" smtClean="0"/>
              <a:t> by the high energy Physics association of China, we are exploring possible</a:t>
            </a:r>
          </a:p>
          <a:p>
            <a:r>
              <a:rPr lang="en-US" altLang="zh-CN" baseline="0" dirty="0" smtClean="0"/>
              <a:t>Future collider </a:t>
            </a:r>
            <a:r>
              <a:rPr lang="en-US" altLang="zh-CN" baseline="0" dirty="0" err="1" smtClean="0"/>
              <a:t>proejct</a:t>
            </a:r>
            <a:r>
              <a:rPr lang="en-US" altLang="zh-CN" baseline="0" dirty="0" smtClean="0"/>
              <a:t> post BEPCII and BESIII</a:t>
            </a:r>
          </a:p>
          <a:p>
            <a:r>
              <a:rPr lang="en-US" altLang="zh-CN" baseline="0" dirty="0" smtClean="0"/>
              <a:t>High intensity Electron Positron accelerator (HIEPA) is one of the options.</a:t>
            </a:r>
          </a:p>
          <a:p>
            <a:r>
              <a:rPr lang="en-US" altLang="zh-CN" baseline="0" dirty="0" smtClean="0"/>
              <a:t>HIEPA facility can be serviced  as a collider machine,</a:t>
            </a:r>
          </a:p>
          <a:p>
            <a:r>
              <a:rPr lang="en-US" altLang="zh-CN" baseline="0" dirty="0" smtClean="0"/>
              <a:t>Which provide peak </a:t>
            </a:r>
            <a:r>
              <a:rPr lang="en-US" altLang="zh-CN" baseline="0" dirty="0" err="1" smtClean="0"/>
              <a:t>lumin</a:t>
            </a:r>
            <a:r>
              <a:rPr lang="en-US" altLang="zh-CN" baseline="0" dirty="0" smtClean="0"/>
              <a:t>…..</a:t>
            </a:r>
          </a:p>
          <a:p>
            <a:r>
              <a:rPr lang="en-US" altLang="zh-CN" baseline="0" dirty="0" smtClean="0"/>
              <a:t>The energy range from 2-7Gev, polarization available on one beam </a:t>
            </a:r>
          </a:p>
          <a:p>
            <a:r>
              <a:rPr lang="en-US" altLang="zh-CN" baseline="0" dirty="0" smtClean="0"/>
              <a:t>And the </a:t>
            </a:r>
            <a:r>
              <a:rPr lang="en-US" altLang="zh-CN" baseline="0" dirty="0" err="1" smtClean="0"/>
              <a:t>symmertic</a:t>
            </a:r>
            <a:r>
              <a:rPr lang="en-US" altLang="zh-CN" baseline="0" dirty="0" smtClean="0"/>
              <a:t> machine with low currents and crabbed </a:t>
            </a:r>
            <a:r>
              <a:rPr lang="en-US" altLang="zh-CN" baseline="0" dirty="0" err="1" smtClean="0"/>
              <a:t>saist</a:t>
            </a:r>
            <a:r>
              <a:rPr lang="en-US" altLang="zh-CN" baseline="0" dirty="0" smtClean="0"/>
              <a:t> solution for the </a:t>
            </a:r>
            <a:r>
              <a:rPr lang="en-US" altLang="zh-CN" baseline="0" dirty="0" err="1" smtClean="0"/>
              <a:t>interation</a:t>
            </a:r>
            <a:r>
              <a:rPr lang="en-US" altLang="zh-CN" baseline="0" dirty="0" smtClean="0"/>
              <a:t>….</a:t>
            </a:r>
          </a:p>
          <a:p>
            <a:r>
              <a:rPr lang="en-US" altLang="zh-CN" baseline="0" dirty="0" smtClean="0"/>
              <a:t>It also can </a:t>
            </a:r>
          </a:p>
        </p:txBody>
      </p:sp>
      <p:sp>
        <p:nvSpPr>
          <p:cNvPr id="4" name="灯片编号占位符 3"/>
          <p:cNvSpPr>
            <a:spLocks noGrp="1"/>
          </p:cNvSpPr>
          <p:nvPr>
            <p:ph type="sldNum" sz="quarter" idx="10"/>
          </p:nvPr>
        </p:nvSpPr>
        <p:spPr/>
        <p:txBody>
          <a:bodyPr/>
          <a:lstStyle/>
          <a:p>
            <a:fld id="{95512964-9D25-F140-BCE5-41B8A8543C54}" type="slidenum">
              <a:rPr lang="en-US" smtClean="0"/>
              <a:t>29</a:t>
            </a:fld>
            <a:endParaRPr lang="en-US"/>
          </a:p>
        </p:txBody>
      </p:sp>
    </p:spTree>
    <p:extLst>
      <p:ext uri="{BB962C8B-B14F-4D97-AF65-F5344CB8AC3E}">
        <p14:creationId xmlns:p14="http://schemas.microsoft.com/office/powerpoint/2010/main" val="359924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baseline="0"/>
            </a:lvl1pPr>
          </a:lstStyle>
          <a:p>
            <a:r>
              <a:rPr lang="en-US" dirty="0" smtClean="0"/>
              <a:t>Hadron Physics </a:t>
            </a:r>
            <a:br>
              <a:rPr lang="en-US" dirty="0" smtClean="0"/>
            </a:br>
            <a:r>
              <a:rPr lang="en-US" dirty="0" smtClean="0"/>
              <a:t>in China and the Facilities </a:t>
            </a:r>
            <a:endParaRPr lang="en-US" dirty="0"/>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Zhengguo</a:t>
            </a:r>
            <a:r>
              <a:rPr lang="en-US" dirty="0" smtClean="0"/>
              <a:t> Zhao</a:t>
            </a:r>
          </a:p>
          <a:p>
            <a:r>
              <a:rPr lang="en-US" dirty="0" smtClean="0"/>
              <a:t>University of Science and Technology of China </a:t>
            </a:r>
            <a:endParaRPr lang="en-US" dirty="0"/>
          </a:p>
        </p:txBody>
      </p:sp>
      <p:sp>
        <p:nvSpPr>
          <p:cNvPr id="4" name="Date Placeholder 3"/>
          <p:cNvSpPr>
            <a:spLocks noGrp="1"/>
          </p:cNvSpPr>
          <p:nvPr>
            <p:ph type="dt" sz="half" idx="10"/>
          </p:nvPr>
        </p:nvSpPr>
        <p:spPr/>
        <p:txBody>
          <a:bodyPr/>
          <a:lstStyle/>
          <a:p>
            <a:r>
              <a:rPr lang="en-US" smtClean="0"/>
              <a:t>12/8/2012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83816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600" b="1">
                <a:solidFill>
                  <a:srgbClr val="C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12/8/2012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28115372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12/8/2012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84748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12/8/2012</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A2F6C-EB47-8E48-9100-153391A91E0C}" type="slidenum">
              <a:rPr lang="en-US" smtClean="0"/>
              <a:pPr/>
              <a:t>‹#›</a:t>
            </a:fld>
            <a:endParaRPr lang="en-US"/>
          </a:p>
        </p:txBody>
      </p:sp>
    </p:spTree>
    <p:extLst>
      <p:ext uri="{BB962C8B-B14F-4D97-AF65-F5344CB8AC3E}">
        <p14:creationId xmlns:p14="http://schemas.microsoft.com/office/powerpoint/2010/main" val="3762794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0" y="50539"/>
            <a:ext cx="9110800" cy="714850"/>
          </a:xfrm>
          <a:prstGeom prst="rect">
            <a:avLst/>
          </a:prstGeom>
        </p:spPr>
        <p:txBody>
          <a:bodyPr vert="horz" lIns="91440" tIns="45720" rIns="91440" bIns="45720" rtlCol="0" anchor="ctr">
            <a:normAutofit/>
          </a:bodyPr>
          <a:lstStyle/>
          <a:p>
            <a:r>
              <a:rPr lang="en-US" dirty="0" smtClean="0"/>
              <a:t>Hadron Physics</a:t>
            </a:r>
            <a:endParaRPr lang="en-US" dirty="0"/>
          </a:p>
        </p:txBody>
      </p:sp>
      <p:sp>
        <p:nvSpPr>
          <p:cNvPr id="3" name="Text Placeholder 2"/>
          <p:cNvSpPr>
            <a:spLocks noGrp="1"/>
          </p:cNvSpPr>
          <p:nvPr>
            <p:ph type="body" idx="1"/>
          </p:nvPr>
        </p:nvSpPr>
        <p:spPr>
          <a:xfrm>
            <a:off x="227075" y="1059768"/>
            <a:ext cx="8654105" cy="50663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12/8/2012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8300" y="889795"/>
            <a:ext cx="9119100"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397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wmf"/><Relationship Id="rId7"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jpe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2.xml"/><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png"/><Relationship Id="rId5" Type="http://schemas.openxmlformats.org/officeDocument/2006/relationships/image" Target="../media/image68.jpe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43.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89.gif"/><Relationship Id="rId7" Type="http://schemas.openxmlformats.org/officeDocument/2006/relationships/image" Target="../media/image75.png"/><Relationship Id="rId2" Type="http://schemas.openxmlformats.org/officeDocument/2006/relationships/hyperlink" Target="http://jp.f35.mail.yahoo.co.jp/ym/ShowLetter/ringanimation2M.gif?box=Inbox&amp;MsgId=2406_9445966_98224_1696_384623_0_1738_499387_3403004772&amp;bodyPart=1.4&amp;filename=ringanimation2M.gif&amp;tnef=&amp;YY=43275&amp;order=down&amp;sort=date&amp;pos=0&amp;view=a&amp;head=b"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kekb.jp/" TargetMode="External"/><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93.png"/><Relationship Id="rId7" Type="http://schemas.openxmlformats.org/officeDocument/2006/relationships/image" Target="../media/image25.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3.jp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wmf"/><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6.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jpe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6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eg"/><Relationship Id="rId18" Type="http://schemas.openxmlformats.org/officeDocument/2006/relationships/image" Target="../media/image28.jpg"/><Relationship Id="rId26" Type="http://schemas.openxmlformats.org/officeDocument/2006/relationships/image" Target="../media/image36.jpeg"/><Relationship Id="rId3" Type="http://schemas.openxmlformats.org/officeDocument/2006/relationships/image" Target="../media/image13.jpg"/><Relationship Id="rId21" Type="http://schemas.openxmlformats.org/officeDocument/2006/relationships/image" Target="../media/image31.jpg"/><Relationship Id="rId7" Type="http://schemas.openxmlformats.org/officeDocument/2006/relationships/image" Target="../media/image17.JPG"/><Relationship Id="rId12" Type="http://schemas.openxmlformats.org/officeDocument/2006/relationships/image" Target="../media/image22.jpeg"/><Relationship Id="rId17" Type="http://schemas.openxmlformats.org/officeDocument/2006/relationships/image" Target="../media/image27.JPG"/><Relationship Id="rId25" Type="http://schemas.openxmlformats.org/officeDocument/2006/relationships/image" Target="../media/image35.JPG"/><Relationship Id="rId2" Type="http://schemas.openxmlformats.org/officeDocument/2006/relationships/image" Target="../media/image12.JPG"/><Relationship Id="rId16" Type="http://schemas.openxmlformats.org/officeDocument/2006/relationships/image" Target="../media/image26.png"/><Relationship Id="rId20"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eg"/><Relationship Id="rId15" Type="http://schemas.openxmlformats.org/officeDocument/2006/relationships/image" Target="../media/image25.png"/><Relationship Id="rId23" Type="http://schemas.openxmlformats.org/officeDocument/2006/relationships/image" Target="../media/image33.jp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png"/><Relationship Id="rId22"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14.jp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27.JPG"/><Relationship Id="rId5" Type="http://schemas.openxmlformats.org/officeDocument/2006/relationships/image" Target="../media/image40.jpeg"/><Relationship Id="rId10" Type="http://schemas.openxmlformats.org/officeDocument/2006/relationships/image" Target="../media/image36.jpeg"/><Relationship Id="rId4" Type="http://schemas.openxmlformats.org/officeDocument/2006/relationships/image" Target="../media/image39.jpeg"/><Relationship Id="rId9"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973300C-797F-D148-A78D-320196FBAF04}" type="slidenum">
              <a:rPr lang="en-US" smtClean="0"/>
              <a:pPr/>
              <a:t>1</a:t>
            </a:fld>
            <a:endParaRPr lang="en-US" dirty="0"/>
          </a:p>
        </p:txBody>
      </p:sp>
      <p:sp>
        <p:nvSpPr>
          <p:cNvPr id="6" name="文本框 5"/>
          <p:cNvSpPr txBox="1"/>
          <p:nvPr/>
        </p:nvSpPr>
        <p:spPr>
          <a:xfrm>
            <a:off x="1807368" y="2912676"/>
            <a:ext cx="6805409" cy="3046988"/>
          </a:xfrm>
          <a:prstGeom prst="rect">
            <a:avLst/>
          </a:prstGeom>
          <a:noFill/>
        </p:spPr>
        <p:txBody>
          <a:bodyPr wrap="square" rtlCol="0">
            <a:spAutoFit/>
          </a:bodyPr>
          <a:lstStyle/>
          <a:p>
            <a:pPr algn="ctr">
              <a:lnSpc>
                <a:spcPct val="150000"/>
              </a:lnSpc>
            </a:pPr>
            <a:r>
              <a:rPr lang="zh-CN" altLang="en-US" sz="3200" b="1" dirty="0" smtClean="0">
                <a:latin typeface="华文楷体" panose="02010600040101010101" pitchFamily="2" charset="-122"/>
                <a:ea typeface="华文楷体" panose="02010600040101010101" pitchFamily="2" charset="-122"/>
              </a:rPr>
              <a:t>中国科学技术大学 </a:t>
            </a:r>
            <a:endParaRPr lang="en-US" altLang="zh-CN" sz="3200" b="1" dirty="0" smtClean="0">
              <a:latin typeface="华文楷体" panose="02010600040101010101" pitchFamily="2" charset="-122"/>
              <a:ea typeface="华文楷体" panose="02010600040101010101" pitchFamily="2" charset="-122"/>
            </a:endParaRPr>
          </a:p>
          <a:p>
            <a:pPr algn="ctr">
              <a:lnSpc>
                <a:spcPct val="150000"/>
              </a:lnSpc>
            </a:pPr>
            <a:r>
              <a:rPr lang="zh-CN" altLang="en-US" sz="3200" b="1" dirty="0" smtClean="0">
                <a:latin typeface="华文楷体" panose="02010600040101010101" pitchFamily="2" charset="-122"/>
                <a:ea typeface="华文楷体" panose="02010600040101010101" pitchFamily="2" charset="-122"/>
              </a:rPr>
              <a:t>近代物理系 </a:t>
            </a:r>
            <a:endParaRPr lang="en-US" altLang="zh-CN" sz="3200" b="1" dirty="0" smtClean="0">
              <a:latin typeface="华文楷体" panose="02010600040101010101" pitchFamily="2" charset="-122"/>
              <a:ea typeface="华文楷体" panose="02010600040101010101" pitchFamily="2" charset="-122"/>
            </a:endParaRPr>
          </a:p>
          <a:p>
            <a:pPr algn="ctr">
              <a:lnSpc>
                <a:spcPct val="150000"/>
              </a:lnSpc>
            </a:pPr>
            <a:r>
              <a:rPr lang="zh-CN" altLang="en-US" sz="3200" b="1" dirty="0" smtClean="0">
                <a:latin typeface="华文楷体" panose="02010600040101010101" pitchFamily="2" charset="-122"/>
                <a:ea typeface="华文楷体" panose="02010600040101010101" pitchFamily="2" charset="-122"/>
              </a:rPr>
              <a:t>核探测与核电子学国家重点实验室</a:t>
            </a:r>
            <a:r>
              <a:rPr lang="zh-CN" altLang="en-US" sz="3200" b="1" dirty="0" smtClean="0">
                <a:latin typeface="华文楷体" panose="02010600040101010101" pitchFamily="2" charset="-122"/>
                <a:ea typeface="华文楷体" panose="02010600040101010101" pitchFamily="2" charset="-122"/>
              </a:rPr>
              <a:t>  </a:t>
            </a:r>
            <a:endParaRPr lang="en-US" altLang="zh-CN" sz="3200" b="1" dirty="0" smtClean="0">
              <a:latin typeface="华文楷体" panose="02010600040101010101" pitchFamily="2" charset="-122"/>
              <a:ea typeface="华文楷体" panose="02010600040101010101" pitchFamily="2" charset="-122"/>
            </a:endParaRPr>
          </a:p>
          <a:p>
            <a:pPr algn="ctr">
              <a:lnSpc>
                <a:spcPct val="150000"/>
              </a:lnSpc>
            </a:pPr>
            <a:r>
              <a:rPr lang="en-US" altLang="zh-CN" sz="3200" b="1" dirty="0" smtClean="0">
                <a:latin typeface="华文楷体" panose="02010600040101010101" pitchFamily="2" charset="-122"/>
                <a:ea typeface="华文楷体" panose="02010600040101010101" pitchFamily="2" charset="-122"/>
              </a:rPr>
              <a:t>2018-06-13</a:t>
            </a:r>
            <a:endParaRPr lang="zh-CN" altLang="en-US" sz="3200" b="1" dirty="0">
              <a:latin typeface="华文楷体" panose="02010600040101010101" pitchFamily="2" charset="-122"/>
              <a:ea typeface="华文楷体" panose="02010600040101010101" pitchFamily="2" charset="-122"/>
            </a:endParaRPr>
          </a:p>
        </p:txBody>
      </p:sp>
      <p:sp>
        <p:nvSpPr>
          <p:cNvPr id="7" name="内容占位符 2"/>
          <p:cNvSpPr txBox="1">
            <a:spLocks/>
          </p:cNvSpPr>
          <p:nvPr/>
        </p:nvSpPr>
        <p:spPr>
          <a:xfrm>
            <a:off x="1057275" y="1318816"/>
            <a:ext cx="7429501" cy="21810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Font typeface="Arial"/>
              <a:buNone/>
            </a:pPr>
            <a:r>
              <a:rPr lang="zh-CN" altLang="zh-CN" sz="5200" b="1" dirty="0" smtClean="0">
                <a:solidFill>
                  <a:srgbClr val="0000FF"/>
                </a:solidFill>
                <a:latin typeface="华文楷体" panose="02010600040101010101" pitchFamily="2" charset="-122"/>
                <a:ea typeface="华文楷体" panose="02010600040101010101" pitchFamily="2" charset="-122"/>
              </a:rPr>
              <a:t>粒子物理与原子核物理</a:t>
            </a:r>
            <a:endParaRPr lang="zh-CN" altLang="en-US" sz="5200" b="1" dirty="0">
              <a:solidFill>
                <a:srgbClr val="0000FF"/>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902004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10</a:t>
            </a:fld>
            <a:endParaRPr lang="en-US" dirty="0"/>
          </a:p>
        </p:txBody>
      </p:sp>
      <p:sp>
        <p:nvSpPr>
          <p:cNvPr id="6" name="标题 5"/>
          <p:cNvSpPr>
            <a:spLocks noGrp="1"/>
          </p:cNvSpPr>
          <p:nvPr>
            <p:ph type="title"/>
          </p:nvPr>
        </p:nvSpPr>
        <p:spPr/>
        <p:txBody>
          <a:bodyPr/>
          <a:lstStyle/>
          <a:p>
            <a:r>
              <a:rPr lang="zh-CN" altLang="en-US" dirty="0" smtClean="0"/>
              <a:t>    标准模型的精确测量</a:t>
            </a:r>
            <a:endParaRPr lang="zh-CN" altLang="en-US" dirty="0"/>
          </a:p>
        </p:txBody>
      </p:sp>
      <p:pic>
        <p:nvPicPr>
          <p:cNvPr id="7" name="Picture 2"/>
          <p:cNvPicPr>
            <a:picLocks noGrp="1" noChangeAspect="1"/>
          </p:cNvPicPr>
          <p:nvPr>
            <p:ph idx="1"/>
          </p:nvPr>
        </p:nvPicPr>
        <p:blipFill>
          <a:blip r:embed="rId2"/>
          <a:stretch>
            <a:fillRect/>
          </a:stretch>
        </p:blipFill>
        <p:spPr>
          <a:xfrm>
            <a:off x="309877" y="849406"/>
            <a:ext cx="8492713" cy="5283200"/>
          </a:xfrm>
          <a:prstGeom prst="rect">
            <a:avLst/>
          </a:prstGeom>
        </p:spPr>
      </p:pic>
      <p:sp>
        <p:nvSpPr>
          <p:cNvPr id="2" name="文本框 1"/>
          <p:cNvSpPr txBox="1"/>
          <p:nvPr/>
        </p:nvSpPr>
        <p:spPr>
          <a:xfrm>
            <a:off x="2081212" y="4342527"/>
            <a:ext cx="1019175" cy="523220"/>
          </a:xfrm>
          <a:prstGeom prst="rect">
            <a:avLst/>
          </a:prstGeom>
          <a:noFill/>
          <a:ln w="34925">
            <a:solidFill>
              <a:srgbClr val="FF0000"/>
            </a:solidFill>
          </a:ln>
        </p:spPr>
        <p:txBody>
          <a:bodyPr wrap="square" rtlCol="0">
            <a:spAutoFit/>
          </a:bodyPr>
          <a:lstStyle/>
          <a:p>
            <a:pPr algn="ctr"/>
            <a:r>
              <a:rPr lang="zh-CN" altLang="en-US" sz="1400" b="1" dirty="0" smtClean="0">
                <a:solidFill>
                  <a:srgbClr val="FF0000"/>
                </a:solidFill>
              </a:rPr>
              <a:t>许超</a:t>
            </a:r>
            <a:endParaRPr lang="en-US" altLang="zh-CN" sz="1400" b="1" dirty="0" smtClean="0">
              <a:solidFill>
                <a:srgbClr val="FF0000"/>
              </a:solidFill>
            </a:endParaRPr>
          </a:p>
          <a:p>
            <a:pPr algn="ctr"/>
            <a:r>
              <a:rPr lang="zh-CN" altLang="en-US" sz="1400" b="1" dirty="0" smtClean="0">
                <a:solidFill>
                  <a:srgbClr val="FF0000"/>
                </a:solidFill>
              </a:rPr>
              <a:t>博士论文</a:t>
            </a:r>
            <a:endParaRPr lang="zh-CN" altLang="en-US" sz="1400" b="1" dirty="0">
              <a:solidFill>
                <a:srgbClr val="FF0000"/>
              </a:solidFill>
            </a:endParaRPr>
          </a:p>
        </p:txBody>
      </p:sp>
      <p:sp>
        <p:nvSpPr>
          <p:cNvPr id="8" name="文本框 7"/>
          <p:cNvSpPr txBox="1"/>
          <p:nvPr/>
        </p:nvSpPr>
        <p:spPr>
          <a:xfrm>
            <a:off x="3551349" y="3734916"/>
            <a:ext cx="1019175" cy="523220"/>
          </a:xfrm>
          <a:prstGeom prst="rect">
            <a:avLst/>
          </a:prstGeom>
          <a:noFill/>
          <a:ln w="34925">
            <a:solidFill>
              <a:srgbClr val="FF0000"/>
            </a:solidFill>
          </a:ln>
        </p:spPr>
        <p:txBody>
          <a:bodyPr wrap="square" rtlCol="0">
            <a:spAutoFit/>
          </a:bodyPr>
          <a:lstStyle/>
          <a:p>
            <a:pPr algn="ctr"/>
            <a:r>
              <a:rPr lang="zh-CN" altLang="en-US" sz="1400" b="1" dirty="0" smtClean="0">
                <a:solidFill>
                  <a:srgbClr val="FF0000"/>
                </a:solidFill>
              </a:rPr>
              <a:t>李数</a:t>
            </a:r>
            <a:endParaRPr lang="en-US" altLang="zh-CN" sz="1400" b="1" dirty="0" smtClean="0">
              <a:solidFill>
                <a:srgbClr val="FF0000"/>
              </a:solidFill>
            </a:endParaRPr>
          </a:p>
          <a:p>
            <a:pPr algn="ctr"/>
            <a:r>
              <a:rPr lang="zh-CN" altLang="en-US" sz="1400" b="1" dirty="0" smtClean="0">
                <a:solidFill>
                  <a:srgbClr val="FF0000"/>
                </a:solidFill>
              </a:rPr>
              <a:t>博士论文</a:t>
            </a:r>
            <a:endParaRPr lang="zh-CN" altLang="en-US" sz="1400" b="1" dirty="0">
              <a:solidFill>
                <a:srgbClr val="FF0000"/>
              </a:solidFill>
            </a:endParaRPr>
          </a:p>
        </p:txBody>
      </p:sp>
      <p:sp>
        <p:nvSpPr>
          <p:cNvPr id="9" name="文本框 8"/>
          <p:cNvSpPr txBox="1"/>
          <p:nvPr/>
        </p:nvSpPr>
        <p:spPr>
          <a:xfrm>
            <a:off x="4334039" y="4370008"/>
            <a:ext cx="914068" cy="523220"/>
          </a:xfrm>
          <a:prstGeom prst="rect">
            <a:avLst/>
          </a:prstGeom>
          <a:noFill/>
          <a:ln w="34925">
            <a:solidFill>
              <a:srgbClr val="FF0000"/>
            </a:solidFill>
          </a:ln>
        </p:spPr>
        <p:txBody>
          <a:bodyPr wrap="square" rtlCol="0">
            <a:spAutoFit/>
          </a:bodyPr>
          <a:lstStyle/>
          <a:p>
            <a:pPr algn="ctr"/>
            <a:r>
              <a:rPr lang="zh-CN" altLang="en-US" sz="1400" b="1" dirty="0" smtClean="0">
                <a:solidFill>
                  <a:srgbClr val="FF0000"/>
                </a:solidFill>
              </a:rPr>
              <a:t>吴雨</a:t>
            </a:r>
            <a:r>
              <a:rPr lang="zh-CN" altLang="en-US" sz="1400" b="1" dirty="0">
                <a:solidFill>
                  <a:srgbClr val="FF0000"/>
                </a:solidFill>
              </a:rPr>
              <a:t>生</a:t>
            </a:r>
            <a:endParaRPr lang="en-US" altLang="zh-CN" sz="1400" b="1" dirty="0" smtClean="0">
              <a:solidFill>
                <a:srgbClr val="FF0000"/>
              </a:solidFill>
            </a:endParaRPr>
          </a:p>
          <a:p>
            <a:pPr algn="ctr"/>
            <a:r>
              <a:rPr lang="zh-CN" altLang="en-US" sz="1400" b="1" dirty="0" smtClean="0">
                <a:solidFill>
                  <a:srgbClr val="FF0000"/>
                </a:solidFill>
              </a:rPr>
              <a:t>博士论文</a:t>
            </a:r>
            <a:endParaRPr lang="zh-CN" altLang="en-US" sz="1400" b="1" dirty="0">
              <a:solidFill>
                <a:srgbClr val="FF0000"/>
              </a:solidFill>
            </a:endParaRPr>
          </a:p>
        </p:txBody>
      </p:sp>
      <p:sp>
        <p:nvSpPr>
          <p:cNvPr id="10" name="文本框 9"/>
          <p:cNvSpPr txBox="1"/>
          <p:nvPr/>
        </p:nvSpPr>
        <p:spPr>
          <a:xfrm>
            <a:off x="5257956" y="4355336"/>
            <a:ext cx="924579" cy="523220"/>
          </a:xfrm>
          <a:prstGeom prst="rect">
            <a:avLst/>
          </a:prstGeom>
          <a:noFill/>
          <a:ln w="34925">
            <a:solidFill>
              <a:srgbClr val="FF0000"/>
            </a:solidFill>
          </a:ln>
        </p:spPr>
        <p:txBody>
          <a:bodyPr wrap="square" rtlCol="0">
            <a:spAutoFit/>
          </a:bodyPr>
          <a:lstStyle/>
          <a:p>
            <a:pPr algn="ctr"/>
            <a:r>
              <a:rPr lang="zh-CN" altLang="en-US" sz="1400" b="1" dirty="0" smtClean="0">
                <a:solidFill>
                  <a:srgbClr val="FF0000"/>
                </a:solidFill>
              </a:rPr>
              <a:t>李 斌</a:t>
            </a:r>
            <a:endParaRPr lang="en-US" altLang="zh-CN" sz="1400" b="1" dirty="0" smtClean="0">
              <a:solidFill>
                <a:srgbClr val="FF0000"/>
              </a:solidFill>
            </a:endParaRPr>
          </a:p>
          <a:p>
            <a:pPr algn="ctr"/>
            <a:r>
              <a:rPr lang="zh-CN" altLang="en-US" sz="1400" b="1" dirty="0" smtClean="0">
                <a:solidFill>
                  <a:srgbClr val="FF0000"/>
                </a:solidFill>
              </a:rPr>
              <a:t>博士论文</a:t>
            </a:r>
            <a:endParaRPr lang="zh-CN" altLang="en-US" sz="1400" b="1" dirty="0">
              <a:solidFill>
                <a:srgbClr val="FF0000"/>
              </a:solidFill>
            </a:endParaRPr>
          </a:p>
        </p:txBody>
      </p:sp>
      <p:sp>
        <p:nvSpPr>
          <p:cNvPr id="11" name="文本框 10"/>
          <p:cNvSpPr txBox="1"/>
          <p:nvPr/>
        </p:nvSpPr>
        <p:spPr>
          <a:xfrm>
            <a:off x="5898747" y="4918834"/>
            <a:ext cx="911945" cy="307777"/>
          </a:xfrm>
          <a:prstGeom prst="rect">
            <a:avLst/>
          </a:prstGeom>
          <a:noFill/>
          <a:ln w="34925">
            <a:solidFill>
              <a:srgbClr val="FF0000"/>
            </a:solidFill>
          </a:ln>
        </p:spPr>
        <p:txBody>
          <a:bodyPr wrap="square" rtlCol="0">
            <a:spAutoFit/>
          </a:bodyPr>
          <a:lstStyle/>
          <a:p>
            <a:pPr algn="ctr"/>
            <a:r>
              <a:rPr lang="zh-CN" altLang="en-US" sz="1400" b="1" dirty="0" smtClean="0">
                <a:solidFill>
                  <a:srgbClr val="FF0000"/>
                </a:solidFill>
              </a:rPr>
              <a:t>刘明辉</a:t>
            </a:r>
            <a:endParaRPr lang="zh-CN" altLang="en-US" sz="1400" b="1" dirty="0">
              <a:solidFill>
                <a:srgbClr val="FF0000"/>
              </a:solidFill>
            </a:endParaRPr>
          </a:p>
        </p:txBody>
      </p:sp>
      <p:cxnSp>
        <p:nvCxnSpPr>
          <p:cNvPr id="13" name="直接箭头连接符 12"/>
          <p:cNvCxnSpPr/>
          <p:nvPr/>
        </p:nvCxnSpPr>
        <p:spPr>
          <a:xfrm>
            <a:off x="2380591" y="4893228"/>
            <a:ext cx="0" cy="78235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接箭头连接符 13"/>
          <p:cNvCxnSpPr/>
          <p:nvPr/>
        </p:nvCxnSpPr>
        <p:spPr>
          <a:xfrm>
            <a:off x="2606561" y="4888635"/>
            <a:ext cx="0" cy="78235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接箭头连接符 14"/>
          <p:cNvCxnSpPr/>
          <p:nvPr/>
        </p:nvCxnSpPr>
        <p:spPr>
          <a:xfrm>
            <a:off x="4025460" y="4258136"/>
            <a:ext cx="0" cy="141745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接箭头连接符 15"/>
          <p:cNvCxnSpPr/>
          <p:nvPr/>
        </p:nvCxnSpPr>
        <p:spPr>
          <a:xfrm>
            <a:off x="6442841" y="5241160"/>
            <a:ext cx="0" cy="43442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接箭头连接符 16"/>
          <p:cNvCxnSpPr/>
          <p:nvPr/>
        </p:nvCxnSpPr>
        <p:spPr>
          <a:xfrm>
            <a:off x="5023943" y="4878556"/>
            <a:ext cx="0" cy="78235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直接箭头连接符 18"/>
          <p:cNvCxnSpPr/>
          <p:nvPr/>
        </p:nvCxnSpPr>
        <p:spPr>
          <a:xfrm>
            <a:off x="5465376" y="4865747"/>
            <a:ext cx="0" cy="78235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接箭头连接符 19"/>
          <p:cNvCxnSpPr/>
          <p:nvPr/>
        </p:nvCxnSpPr>
        <p:spPr>
          <a:xfrm>
            <a:off x="6182535" y="5210845"/>
            <a:ext cx="0" cy="44897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726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11</a:t>
            </a:fld>
            <a:endParaRPr lang="en-US" dirty="0"/>
          </a:p>
        </p:txBody>
      </p:sp>
      <p:sp>
        <p:nvSpPr>
          <p:cNvPr id="6" name="标题 5"/>
          <p:cNvSpPr>
            <a:spLocks noGrp="1"/>
          </p:cNvSpPr>
          <p:nvPr>
            <p:ph type="title"/>
          </p:nvPr>
        </p:nvSpPr>
        <p:spPr/>
        <p:txBody>
          <a:bodyPr/>
          <a:lstStyle/>
          <a:p>
            <a:r>
              <a:rPr lang="en-US" altLang="zh-CN" dirty="0" smtClean="0">
                <a:latin typeface="Calisto MT" panose="02040603050505030304" pitchFamily="18" charset="0"/>
              </a:rPr>
              <a:t>Higgs </a:t>
            </a:r>
            <a:r>
              <a:rPr lang="zh-CN" altLang="en-US" dirty="0" smtClean="0"/>
              <a:t>粒子的发现</a:t>
            </a:r>
            <a:endParaRPr lang="zh-CN" altLang="en-US" dirty="0"/>
          </a:p>
        </p:txBody>
      </p:sp>
      <p:grpSp>
        <p:nvGrpSpPr>
          <p:cNvPr id="2" name="组合 1"/>
          <p:cNvGrpSpPr/>
          <p:nvPr/>
        </p:nvGrpSpPr>
        <p:grpSpPr>
          <a:xfrm>
            <a:off x="259557" y="1095376"/>
            <a:ext cx="8682031" cy="4276724"/>
            <a:chOff x="259557" y="1095376"/>
            <a:chExt cx="8682031" cy="4276724"/>
          </a:xfrm>
        </p:grpSpPr>
        <p:pic>
          <p:nvPicPr>
            <p:cNvPr id="9" name="Picture 3" descr="C:\Users\ThinkPad\AppData\Local\Microsoft\Windows\Temporary Internet Files\Content.IE5\WAYKG96G\fig_35_transverseMa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898" y="1166817"/>
              <a:ext cx="2883690" cy="409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557" y="1095376"/>
              <a:ext cx="2726532" cy="42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6089" y="1095376"/>
              <a:ext cx="3143249" cy="42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8"/>
          <p:cNvSpPr txBox="1">
            <a:spLocks noChangeArrowheads="1"/>
          </p:cNvSpPr>
          <p:nvPr/>
        </p:nvSpPr>
        <p:spPr bwMode="auto">
          <a:xfrm>
            <a:off x="538480" y="5472333"/>
            <a:ext cx="8362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sz="800" u="sng"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800" u="sng"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800" u="sng"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800" u="sng"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800" u="sng"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800" u="sng"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800" u="sng"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800" u="sng"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800" u="sng"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zh-CN" altLang="en-US" sz="2400" b="1" u="none" dirty="0" smtClean="0">
                <a:solidFill>
                  <a:srgbClr val="FF0000"/>
                </a:solidFill>
                <a:ea typeface="黑体" panose="02010609060101010101" pitchFamily="49" charset="-122"/>
              </a:rPr>
              <a:t>科大组在</a:t>
            </a:r>
            <a:r>
              <a:rPr lang="en-US" altLang="zh-CN" sz="2400" b="1" u="none" dirty="0" smtClean="0">
                <a:solidFill>
                  <a:srgbClr val="FF0000"/>
                </a:solidFill>
                <a:ea typeface="黑体" panose="02010609060101010101" pitchFamily="49" charset="-122"/>
              </a:rPr>
              <a:t>Higgs</a:t>
            </a:r>
            <a:r>
              <a:rPr lang="zh-CN" altLang="en-US" sz="2400" b="1" u="none" dirty="0" smtClean="0">
                <a:solidFill>
                  <a:srgbClr val="FF0000"/>
                </a:solidFill>
                <a:ea typeface="黑体" panose="02010609060101010101" pitchFamily="49" charset="-122"/>
              </a:rPr>
              <a:t>的发现中做出了重要贡献</a:t>
            </a:r>
            <a:endParaRPr lang="en-US" altLang="zh-CN" sz="2400" b="1" u="none" dirty="0">
              <a:solidFill>
                <a:srgbClr val="FF0000"/>
              </a:solidFill>
              <a:ea typeface="黑体" panose="02010609060101010101" pitchFamily="49" charset="-122"/>
            </a:endParaRPr>
          </a:p>
          <a:p>
            <a:pPr algn="ctr" eaLnBrk="1" hangingPunct="1"/>
            <a:r>
              <a:rPr lang="en-US" altLang="zh-CN" sz="2400" b="1" u="none" dirty="0" smtClean="0">
                <a:solidFill>
                  <a:srgbClr val="FF0000"/>
                </a:solidFill>
                <a:ea typeface="黑体" panose="02010609060101010101" pitchFamily="49" charset="-122"/>
              </a:rPr>
              <a:t> </a:t>
            </a:r>
            <a:r>
              <a:rPr lang="zh-CN" altLang="en-US" sz="2400" b="1" u="none" dirty="0">
                <a:solidFill>
                  <a:srgbClr val="FF0000"/>
                </a:solidFill>
                <a:ea typeface="黑体" panose="02010609060101010101" pitchFamily="49" charset="-122"/>
              </a:rPr>
              <a:t>刘坤获得</a:t>
            </a:r>
            <a:r>
              <a:rPr lang="en-US" altLang="zh-CN" sz="2400" b="1" u="none" dirty="0">
                <a:solidFill>
                  <a:srgbClr val="FF0000"/>
                </a:solidFill>
                <a:ea typeface="黑体" panose="02010609060101010101" pitchFamily="49" charset="-122"/>
              </a:rPr>
              <a:t>ATLAS</a:t>
            </a:r>
            <a:r>
              <a:rPr lang="zh-CN" altLang="en-US" sz="2400" b="1" u="none" dirty="0">
                <a:solidFill>
                  <a:srgbClr val="FF0000"/>
                </a:solidFill>
                <a:ea typeface="黑体" panose="02010609060101010101" pitchFamily="49" charset="-122"/>
              </a:rPr>
              <a:t>合作</a:t>
            </a:r>
            <a:r>
              <a:rPr lang="zh-CN" altLang="en-US" sz="2400" b="1" u="none" dirty="0" smtClean="0">
                <a:solidFill>
                  <a:srgbClr val="FF0000"/>
                </a:solidFill>
                <a:ea typeface="黑体" panose="02010609060101010101" pitchFamily="49" charset="-122"/>
              </a:rPr>
              <a:t>组</a:t>
            </a:r>
            <a:r>
              <a:rPr lang="en-US" altLang="zh-CN" sz="2400" b="1" u="none" dirty="0" smtClean="0">
                <a:solidFill>
                  <a:srgbClr val="FF0000"/>
                </a:solidFill>
                <a:ea typeface="黑体" panose="02010609060101010101" pitchFamily="49" charset="-122"/>
              </a:rPr>
              <a:t>2014</a:t>
            </a:r>
            <a:r>
              <a:rPr lang="zh-CN" altLang="en-US" sz="2400" b="1" u="none" dirty="0" smtClean="0">
                <a:solidFill>
                  <a:srgbClr val="FF0000"/>
                </a:solidFill>
                <a:ea typeface="黑体" panose="02010609060101010101" pitchFamily="49" charset="-122"/>
              </a:rPr>
              <a:t>年度优秀</a:t>
            </a:r>
            <a:r>
              <a:rPr lang="zh-CN" altLang="en-US" sz="2400" b="1" u="none" dirty="0">
                <a:solidFill>
                  <a:srgbClr val="FF0000"/>
                </a:solidFill>
                <a:ea typeface="黑体" panose="02010609060101010101" pitchFamily="49" charset="-122"/>
              </a:rPr>
              <a:t>博士论文奖</a:t>
            </a:r>
          </a:p>
        </p:txBody>
      </p:sp>
    </p:spTree>
    <p:extLst>
      <p:ext uri="{BB962C8B-B14F-4D97-AF65-F5344CB8AC3E}">
        <p14:creationId xmlns:p14="http://schemas.microsoft.com/office/powerpoint/2010/main" val="2856697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TeV</a:t>
            </a:r>
            <a:r>
              <a:rPr lang="zh-CN" altLang="en-US" dirty="0" smtClean="0"/>
              <a:t>新物理</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12</a:t>
            </a:fld>
            <a:endParaRPr lang="en-US"/>
          </a:p>
        </p:txBody>
      </p:sp>
      <p:grpSp>
        <p:nvGrpSpPr>
          <p:cNvPr id="9" name="组合 8"/>
          <p:cNvGrpSpPr/>
          <p:nvPr/>
        </p:nvGrpSpPr>
        <p:grpSpPr>
          <a:xfrm>
            <a:off x="205053" y="1007489"/>
            <a:ext cx="4306786" cy="3530713"/>
            <a:chOff x="205053" y="1147915"/>
            <a:chExt cx="4306786" cy="3967564"/>
          </a:xfrm>
        </p:grpSpPr>
        <p:grpSp>
          <p:nvGrpSpPr>
            <p:cNvPr id="36" name="组合 3"/>
            <p:cNvGrpSpPr>
              <a:grpSpLocks/>
            </p:cNvGrpSpPr>
            <p:nvPr/>
          </p:nvGrpSpPr>
          <p:grpSpPr bwMode="auto">
            <a:xfrm>
              <a:off x="222766" y="1734810"/>
              <a:ext cx="1636449" cy="1280023"/>
              <a:chOff x="697914" y="4378873"/>
              <a:chExt cx="3264486" cy="1259927"/>
            </a:xfrm>
          </p:grpSpPr>
          <p:pic>
            <p:nvPicPr>
              <p:cNvPr id="37" name="Picture 2"/>
              <p:cNvPicPr>
                <a:picLocks noChangeAspect="1" noChangeArrowheads="1"/>
              </p:cNvPicPr>
              <p:nvPr/>
            </p:nvPicPr>
            <p:blipFill>
              <a:blip r:embed="rId3" cstate="print">
                <a:lum bright="-20000" contrast="60000"/>
                <a:extLst>
                  <a:ext uri="{28A0092B-C50C-407E-A947-70E740481C1C}">
                    <a14:useLocalDpi xmlns:a14="http://schemas.microsoft.com/office/drawing/2010/main" val="0"/>
                  </a:ext>
                </a:extLst>
              </a:blip>
              <a:srcRect/>
              <a:stretch>
                <a:fillRect/>
              </a:stretch>
            </p:blipFill>
            <p:spPr bwMode="auto">
              <a:xfrm>
                <a:off x="697914" y="4493566"/>
                <a:ext cx="3219450" cy="10032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8" name="椭圆 2"/>
              <p:cNvSpPr>
                <a:spLocks noChangeArrowheads="1"/>
              </p:cNvSpPr>
              <p:nvPr/>
            </p:nvSpPr>
            <p:spPr bwMode="auto">
              <a:xfrm>
                <a:off x="3048000" y="4378873"/>
                <a:ext cx="838200" cy="609600"/>
              </a:xfrm>
              <a:prstGeom prst="ellipse">
                <a:avLst/>
              </a:prstGeom>
              <a:noFill/>
              <a:ln w="222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indent="3810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1pPr>
                <a:lvl2pPr marL="742950" indent="-28575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2pPr>
                <a:lvl3pPr marL="1143000" indent="-2286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3pPr>
                <a:lvl4pPr marL="1600200" indent="-2286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4pPr>
                <a:lvl5pPr marL="2057400" indent="-2286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5pPr>
                <a:lvl6pPr marL="25146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6pPr>
                <a:lvl7pPr marL="29718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7pPr>
                <a:lvl8pPr marL="34290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8pPr>
                <a:lvl9pPr marL="38862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9pPr>
              </a:lstStyle>
              <a:p>
                <a:endParaRPr lang="zh-CN" altLang="en-US" sz="1000">
                  <a:solidFill>
                    <a:srgbClr val="C00000"/>
                  </a:solidFill>
                  <a:latin typeface="Arial Narrow" pitchFamily="34" charset="0"/>
                  <a:cs typeface="Times New Roman" pitchFamily="18" charset="0"/>
                </a:endParaRPr>
              </a:p>
            </p:txBody>
          </p:sp>
          <p:sp>
            <p:nvSpPr>
              <p:cNvPr id="39" name="椭圆 20"/>
              <p:cNvSpPr>
                <a:spLocks noChangeArrowheads="1"/>
              </p:cNvSpPr>
              <p:nvPr/>
            </p:nvSpPr>
            <p:spPr bwMode="auto">
              <a:xfrm>
                <a:off x="3048000" y="5085005"/>
                <a:ext cx="914400" cy="553795"/>
              </a:xfrm>
              <a:prstGeom prst="ellipse">
                <a:avLst/>
              </a:prstGeom>
              <a:noFill/>
              <a:ln w="222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indent="3810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1pPr>
                <a:lvl2pPr marL="742950" indent="-28575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2pPr>
                <a:lvl3pPr marL="1143000" indent="-2286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3pPr>
                <a:lvl4pPr marL="1600200" indent="-2286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4pPr>
                <a:lvl5pPr marL="2057400" indent="-228600">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5pPr>
                <a:lvl6pPr marL="25146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6pPr>
                <a:lvl7pPr marL="29718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7pPr>
                <a:lvl8pPr marL="34290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8pPr>
                <a:lvl9pPr marL="3886200" indent="-228600" eaLnBrk="0" fontAlgn="base" hangingPunct="0">
                  <a:spcBef>
                    <a:spcPct val="0"/>
                  </a:spcBef>
                  <a:spcAft>
                    <a:spcPct val="0"/>
                  </a:spcAft>
                  <a:tabLst>
                    <a:tab pos="57150" algn="l"/>
                    <a:tab pos="2514600" algn="l"/>
                    <a:tab pos="3486150" algn="ctr"/>
                    <a:tab pos="3790950" algn="ctr"/>
                    <a:tab pos="4095750" algn="ctr"/>
                    <a:tab pos="4267200" algn="l"/>
                    <a:tab pos="7048500" algn="ctr"/>
                    <a:tab pos="7696200" algn="ctr"/>
                    <a:tab pos="9029700" algn="r"/>
                    <a:tab pos="9086850" algn="l"/>
                  </a:tabLst>
                  <a:defRPr>
                    <a:solidFill>
                      <a:schemeClr val="tx1"/>
                    </a:solidFill>
                    <a:latin typeface="Arial" charset="0"/>
                    <a:ea typeface="宋体" charset="-122"/>
                  </a:defRPr>
                </a:lvl9pPr>
              </a:lstStyle>
              <a:p>
                <a:endParaRPr lang="zh-CN" altLang="en-US" sz="1000">
                  <a:solidFill>
                    <a:srgbClr val="C00000"/>
                  </a:solidFill>
                  <a:latin typeface="Arial Narrow" pitchFamily="34" charset="0"/>
                  <a:cs typeface="Times New Roman" pitchFamily="18" charset="0"/>
                </a:endParaRPr>
              </a:p>
            </p:txBody>
          </p:sp>
        </p:grpSp>
        <p:grpSp>
          <p:nvGrpSpPr>
            <p:cNvPr id="44" name="组合 17"/>
            <p:cNvGrpSpPr/>
            <p:nvPr/>
          </p:nvGrpSpPr>
          <p:grpSpPr>
            <a:xfrm>
              <a:off x="263678" y="3540453"/>
              <a:ext cx="1700646" cy="1226184"/>
              <a:chOff x="20638" y="2547118"/>
              <a:chExt cx="2675794" cy="2073837"/>
            </a:xfrm>
          </p:grpSpPr>
          <p:pic>
            <p:nvPicPr>
              <p:cNvPr id="45" name="Picture 5"/>
              <p:cNvPicPr>
                <a:picLocks noChangeAspect="1"/>
              </p:cNvPicPr>
              <p:nvPr/>
            </p:nvPicPr>
            <p:blipFill>
              <a:blip r:embed="rId4" cstate="print"/>
              <a:srcRect/>
              <a:stretch>
                <a:fillRect/>
              </a:stretch>
            </p:blipFill>
            <p:spPr bwMode="auto">
              <a:xfrm>
                <a:off x="20638" y="2547118"/>
                <a:ext cx="2341562" cy="2073837"/>
              </a:xfrm>
              <a:prstGeom prst="rect">
                <a:avLst/>
              </a:prstGeom>
              <a:noFill/>
              <a:ln w="9525">
                <a:noFill/>
                <a:miter lim="800000"/>
                <a:headEnd/>
                <a:tailEnd/>
              </a:ln>
            </p:spPr>
          </p:pic>
          <p:sp>
            <p:nvSpPr>
              <p:cNvPr id="46" name="TextBox 19"/>
              <p:cNvSpPr txBox="1"/>
              <p:nvPr/>
            </p:nvSpPr>
            <p:spPr>
              <a:xfrm>
                <a:off x="1717545" y="2646441"/>
                <a:ext cx="524003" cy="468487"/>
              </a:xfrm>
              <a:prstGeom prst="rect">
                <a:avLst/>
              </a:prstGeom>
              <a:noFill/>
              <a:ln>
                <a:noFill/>
              </a:ln>
            </p:spPr>
            <p:txBody>
              <a:bodyPr wrap="square">
                <a:spAutoFit/>
              </a:bodyPr>
              <a:lstStyle/>
              <a:p>
                <a:pPr>
                  <a:defRPr/>
                </a:pPr>
                <a:r>
                  <a:rPr lang="en-US" altLang="zh-CN" sz="12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Z</a:t>
                </a:r>
                <a:endParaRPr lang="zh-CN" altLang="en-US" sz="12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47" name="直接箭头连接符 46"/>
              <p:cNvCxnSpPr/>
              <p:nvPr/>
            </p:nvCxnSpPr>
            <p:spPr>
              <a:xfrm>
                <a:off x="2086831" y="3097371"/>
                <a:ext cx="609601" cy="192089"/>
              </a:xfrm>
              <a:prstGeom prst="straightConnector1">
                <a:avLst/>
              </a:prstGeom>
              <a:ln w="22225">
                <a:no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V="1">
                <a:off x="2086831" y="2650563"/>
                <a:ext cx="533399" cy="461962"/>
              </a:xfrm>
              <a:prstGeom prst="straightConnector1">
                <a:avLst/>
              </a:prstGeom>
              <a:ln w="22225">
                <a:noFill/>
                <a:tailEnd type="stealth" w="med" len="lg"/>
              </a:ln>
            </p:spPr>
            <p:style>
              <a:lnRef idx="1">
                <a:schemeClr val="accent1"/>
              </a:lnRef>
              <a:fillRef idx="0">
                <a:schemeClr val="accent1"/>
              </a:fillRef>
              <a:effectRef idx="0">
                <a:schemeClr val="accent1"/>
              </a:effectRef>
              <a:fontRef idx="minor">
                <a:schemeClr val="tx1"/>
              </a:fontRef>
            </p:style>
          </p:cxnSp>
        </p:grpSp>
        <p:pic>
          <p:nvPicPr>
            <p:cNvPr id="49" name="Picture 13"/>
            <p:cNvPicPr>
              <a:picLocks noChangeAspect="1"/>
            </p:cNvPicPr>
            <p:nvPr/>
          </p:nvPicPr>
          <p:blipFill>
            <a:blip r:embed="rId5" cstate="print"/>
            <a:srcRect/>
            <a:stretch>
              <a:fillRect/>
            </a:stretch>
          </p:blipFill>
          <p:spPr bwMode="auto">
            <a:xfrm>
              <a:off x="2233106" y="3540452"/>
              <a:ext cx="2171845" cy="1575027"/>
            </a:xfrm>
            <a:prstGeom prst="rect">
              <a:avLst/>
            </a:prstGeom>
            <a:noFill/>
            <a:ln w="9525">
              <a:noFill/>
              <a:miter lim="800000"/>
              <a:headEnd/>
              <a:tailEnd/>
            </a:ln>
          </p:spPr>
        </p:pic>
        <p:sp>
          <p:nvSpPr>
            <p:cNvPr id="50" name="文本框 49"/>
            <p:cNvSpPr txBox="1"/>
            <p:nvPr/>
          </p:nvSpPr>
          <p:spPr>
            <a:xfrm>
              <a:off x="1152222" y="1147915"/>
              <a:ext cx="2161767" cy="369332"/>
            </a:xfrm>
            <a:prstGeom prst="rect">
              <a:avLst/>
            </a:prstGeom>
            <a:noFill/>
            <a:ln>
              <a:noFill/>
            </a:ln>
          </p:spPr>
          <p:txBody>
            <a:bodyPr wrap="square" rtlCol="0">
              <a:spAutoFit/>
            </a:bodyPr>
            <a:lstStyle/>
            <a:p>
              <a:pPr algn="ctr"/>
              <a:r>
                <a:rPr lang="zh-CN" altLang="en-US" b="1" dirty="0" smtClean="0">
                  <a:solidFill>
                    <a:srgbClr val="0000FF"/>
                  </a:solidFill>
                </a:rPr>
                <a:t>新物理</a:t>
              </a:r>
              <a:r>
                <a:rPr lang="zh-CN" altLang="en-US" b="1" dirty="0">
                  <a:solidFill>
                    <a:srgbClr val="0000FF"/>
                  </a:solidFill>
                </a:rPr>
                <a:t>寻找</a:t>
              </a:r>
            </a:p>
          </p:txBody>
        </p:sp>
        <p:sp>
          <p:nvSpPr>
            <p:cNvPr id="51" name="文本框 50"/>
            <p:cNvSpPr txBox="1"/>
            <p:nvPr/>
          </p:nvSpPr>
          <p:spPr>
            <a:xfrm>
              <a:off x="284585" y="3078119"/>
              <a:ext cx="1803231" cy="276999"/>
            </a:xfrm>
            <a:prstGeom prst="rect">
              <a:avLst/>
            </a:prstGeom>
            <a:noFill/>
            <a:ln>
              <a:noFill/>
            </a:ln>
          </p:spPr>
          <p:txBody>
            <a:bodyPr wrap="square" rtlCol="0">
              <a:spAutoFit/>
            </a:bodyPr>
            <a:lstStyle/>
            <a:p>
              <a:pPr marL="171450" indent="-171450">
                <a:buFont typeface="Wingdings" panose="05000000000000000000" pitchFamily="2" charset="2"/>
                <a:buChar char="l"/>
              </a:pPr>
              <a:r>
                <a:rPr lang="zh-CN" altLang="en-US" sz="1200" b="1" dirty="0" smtClean="0">
                  <a:solidFill>
                    <a:srgbClr val="C00000"/>
                  </a:solidFill>
                </a:rPr>
                <a:t>寻找</a:t>
              </a:r>
              <a:r>
                <a:rPr lang="en-US" altLang="zh-CN" sz="1200" b="1" dirty="0" smtClean="0">
                  <a:solidFill>
                    <a:srgbClr val="C00000"/>
                  </a:solidFill>
                </a:rPr>
                <a:t>Z</a:t>
              </a:r>
              <a:r>
                <a:rPr lang="zh-CN" altLang="en-US" sz="1200" b="1" dirty="0" smtClean="0">
                  <a:solidFill>
                    <a:srgbClr val="C00000"/>
                  </a:solidFill>
                </a:rPr>
                <a:t>伴随产生暗物质</a:t>
              </a:r>
              <a:endParaRPr lang="zh-CN" altLang="en-US" sz="1200" b="1" dirty="0">
                <a:solidFill>
                  <a:srgbClr val="C00000"/>
                </a:solidFill>
              </a:endParaRPr>
            </a:p>
          </p:txBody>
        </p:sp>
        <p:sp>
          <p:nvSpPr>
            <p:cNvPr id="52" name="TextBox 41"/>
            <p:cNvSpPr txBox="1">
              <a:spLocks noChangeArrowheads="1"/>
            </p:cNvSpPr>
            <p:nvPr/>
          </p:nvSpPr>
          <p:spPr bwMode="auto">
            <a:xfrm>
              <a:off x="2581907" y="3281029"/>
              <a:ext cx="1561601" cy="406020"/>
            </a:xfrm>
            <a:prstGeom prst="rect">
              <a:avLst/>
            </a:prstGeom>
            <a:noFill/>
            <a:ln w="9525">
              <a:noFill/>
              <a:miter lim="800000"/>
              <a:headEnd/>
              <a:tailEnd/>
            </a:ln>
          </p:spPr>
          <p:txBody>
            <a:bodyPr wrap="none">
              <a:spAutoFit/>
            </a:bodyPr>
            <a:lstStyle/>
            <a:p>
              <a:r>
                <a:rPr lang="en-US" altLang="zh-CN" sz="1200" b="1" dirty="0" smtClean="0">
                  <a:solidFill>
                    <a:srgbClr val="FF0000"/>
                  </a:solidFill>
                  <a:latin typeface="Times New Roman" pitchFamily="18" charset="0"/>
                  <a:cs typeface="Times New Roman" pitchFamily="18" charset="0"/>
                </a:rPr>
                <a:t>PRL112</a:t>
              </a:r>
              <a:r>
                <a:rPr lang="en-US" altLang="zh-CN" sz="1200" b="1" dirty="0">
                  <a:solidFill>
                    <a:srgbClr val="FF0000"/>
                  </a:solidFill>
                  <a:latin typeface="Times New Roman" pitchFamily="18" charset="0"/>
                  <a:cs typeface="Times New Roman" pitchFamily="18" charset="0"/>
                </a:rPr>
                <a:t>, 201802</a:t>
              </a:r>
            </a:p>
          </p:txBody>
        </p:sp>
        <p:pic>
          <p:nvPicPr>
            <p:cNvPr id="6" name="图片 5"/>
            <p:cNvPicPr>
              <a:picLocks noChangeAspect="1"/>
            </p:cNvPicPr>
            <p:nvPr/>
          </p:nvPicPr>
          <p:blipFill>
            <a:blip r:embed="rId6"/>
            <a:stretch>
              <a:fillRect/>
            </a:stretch>
          </p:blipFill>
          <p:spPr>
            <a:xfrm>
              <a:off x="2207970" y="1688940"/>
              <a:ext cx="2303869" cy="1518691"/>
            </a:xfrm>
            <a:prstGeom prst="rect">
              <a:avLst/>
            </a:prstGeom>
            <a:ln>
              <a:noFill/>
            </a:ln>
          </p:spPr>
        </p:pic>
        <p:sp>
          <p:nvSpPr>
            <p:cNvPr id="53" name="文本框 52"/>
            <p:cNvSpPr txBox="1"/>
            <p:nvPr/>
          </p:nvSpPr>
          <p:spPr>
            <a:xfrm>
              <a:off x="205053" y="1480014"/>
              <a:ext cx="2134289" cy="276999"/>
            </a:xfrm>
            <a:prstGeom prst="rect">
              <a:avLst/>
            </a:prstGeom>
            <a:noFill/>
            <a:ln>
              <a:noFill/>
            </a:ln>
          </p:spPr>
          <p:txBody>
            <a:bodyPr wrap="square" rtlCol="0">
              <a:spAutoFit/>
            </a:bodyPr>
            <a:lstStyle/>
            <a:p>
              <a:pPr marL="171450" indent="-171450">
                <a:buFont typeface="Wingdings" panose="05000000000000000000" pitchFamily="2" charset="2"/>
                <a:buChar char="l"/>
              </a:pPr>
              <a:r>
                <a:rPr lang="zh-CN" altLang="en-US" sz="1200" b="1" dirty="0" smtClean="0">
                  <a:solidFill>
                    <a:srgbClr val="C00000"/>
                  </a:solidFill>
                </a:rPr>
                <a:t>寻找</a:t>
              </a:r>
              <a:r>
                <a:rPr lang="en-US" altLang="zh-CN" sz="1200" b="1" dirty="0" smtClean="0">
                  <a:solidFill>
                    <a:srgbClr val="C00000"/>
                  </a:solidFill>
                </a:rPr>
                <a:t>RPV</a:t>
              </a:r>
              <a:r>
                <a:rPr lang="zh-CN" altLang="en-US" sz="1200" b="1" dirty="0" smtClean="0">
                  <a:solidFill>
                    <a:srgbClr val="C00000"/>
                  </a:solidFill>
                </a:rPr>
                <a:t> 超对称共振态</a:t>
              </a:r>
              <a:endParaRPr lang="zh-CN" altLang="en-US" sz="1200" b="1" dirty="0">
                <a:solidFill>
                  <a:srgbClr val="C00000"/>
                </a:solidFill>
              </a:endParaRPr>
            </a:p>
          </p:txBody>
        </p:sp>
        <p:sp>
          <p:nvSpPr>
            <p:cNvPr id="54" name="TextBox 41"/>
            <p:cNvSpPr txBox="1">
              <a:spLocks noChangeArrowheads="1"/>
            </p:cNvSpPr>
            <p:nvPr/>
          </p:nvSpPr>
          <p:spPr bwMode="auto">
            <a:xfrm>
              <a:off x="2581907" y="1480014"/>
              <a:ext cx="1561601" cy="406020"/>
            </a:xfrm>
            <a:prstGeom prst="rect">
              <a:avLst/>
            </a:prstGeom>
            <a:noFill/>
            <a:ln w="9525">
              <a:noFill/>
              <a:miter lim="800000"/>
              <a:headEnd/>
              <a:tailEnd/>
            </a:ln>
          </p:spPr>
          <p:txBody>
            <a:bodyPr wrap="none">
              <a:spAutoFit/>
            </a:bodyPr>
            <a:lstStyle/>
            <a:p>
              <a:r>
                <a:rPr lang="en-US" altLang="zh-CN" sz="1200" b="1" dirty="0" smtClean="0">
                  <a:solidFill>
                    <a:srgbClr val="FF0000"/>
                  </a:solidFill>
                  <a:latin typeface="Times New Roman" pitchFamily="18" charset="0"/>
                  <a:cs typeface="Times New Roman" pitchFamily="18" charset="0"/>
                </a:rPr>
                <a:t>PRL115, 031801</a:t>
              </a:r>
              <a:endParaRPr lang="en-US" altLang="zh-CN" sz="1200" b="1" dirty="0">
                <a:solidFill>
                  <a:srgbClr val="FF0000"/>
                </a:solidFill>
                <a:latin typeface="Times New Roman" pitchFamily="18" charset="0"/>
                <a:cs typeface="Times New Roman" pitchFamily="18" charset="0"/>
              </a:endParaRPr>
            </a:p>
          </p:txBody>
        </p:sp>
      </p:grpSp>
      <p:grpSp>
        <p:nvGrpSpPr>
          <p:cNvPr id="55" name="组合 8"/>
          <p:cNvGrpSpPr>
            <a:grpSpLocks/>
          </p:cNvGrpSpPr>
          <p:nvPr/>
        </p:nvGrpSpPr>
        <p:grpSpPr bwMode="auto">
          <a:xfrm>
            <a:off x="4776084" y="1494159"/>
            <a:ext cx="4182254" cy="5227316"/>
            <a:chOff x="-261273" y="184944"/>
            <a:chExt cx="5061873" cy="6673056"/>
          </a:xfrm>
        </p:grpSpPr>
        <p:pic>
          <p:nvPicPr>
            <p:cNvPr id="56" name="Picture 4"/>
            <p:cNvPicPr>
              <a:picLocks noChangeAspect="1"/>
            </p:cNvPicPr>
            <p:nvPr/>
          </p:nvPicPr>
          <p:blipFill>
            <a:blip r:embed="rId7" cstate="print"/>
            <a:srcRect/>
            <a:stretch>
              <a:fillRect/>
            </a:stretch>
          </p:blipFill>
          <p:spPr bwMode="auto">
            <a:xfrm>
              <a:off x="0" y="184944"/>
              <a:ext cx="4800600" cy="4876800"/>
            </a:xfrm>
            <a:prstGeom prst="rect">
              <a:avLst/>
            </a:prstGeom>
            <a:noFill/>
            <a:ln w="9525">
              <a:noFill/>
              <a:miter lim="800000"/>
              <a:headEnd/>
              <a:tailEnd/>
            </a:ln>
          </p:spPr>
        </p:pic>
        <p:pic>
          <p:nvPicPr>
            <p:cNvPr id="57" name="Picture 5"/>
            <p:cNvPicPr>
              <a:picLocks noChangeAspect="1"/>
            </p:cNvPicPr>
            <p:nvPr/>
          </p:nvPicPr>
          <p:blipFill>
            <a:blip r:embed="rId8" cstate="print"/>
            <a:srcRect/>
            <a:stretch>
              <a:fillRect/>
            </a:stretch>
          </p:blipFill>
          <p:spPr bwMode="auto">
            <a:xfrm>
              <a:off x="0" y="5334000"/>
              <a:ext cx="4724400" cy="1524000"/>
            </a:xfrm>
            <a:prstGeom prst="rect">
              <a:avLst/>
            </a:prstGeom>
            <a:noFill/>
            <a:ln w="9525">
              <a:noFill/>
              <a:miter lim="800000"/>
              <a:headEnd/>
              <a:tailEnd/>
            </a:ln>
          </p:spPr>
        </p:pic>
        <p:sp>
          <p:nvSpPr>
            <p:cNvPr id="58" name="TextBox 15"/>
            <p:cNvSpPr txBox="1">
              <a:spLocks noChangeArrowheads="1"/>
            </p:cNvSpPr>
            <p:nvPr/>
          </p:nvSpPr>
          <p:spPr bwMode="auto">
            <a:xfrm>
              <a:off x="-76200" y="4876800"/>
              <a:ext cx="1108075" cy="369888"/>
            </a:xfrm>
            <a:prstGeom prst="rect">
              <a:avLst/>
            </a:prstGeom>
            <a:noFill/>
            <a:ln w="9525">
              <a:noFill/>
              <a:miter lim="800000"/>
              <a:headEnd/>
              <a:tailEnd/>
            </a:ln>
          </p:spPr>
          <p:txBody>
            <a:bodyPr wrap="none">
              <a:spAutoFit/>
            </a:bodyPr>
            <a:lstStyle/>
            <a:p>
              <a:r>
                <a:rPr lang="en-US" altLang="zh-CN">
                  <a:latin typeface="Calisto MT" pitchFamily="18" charset="0"/>
                  <a:ea typeface="MS PGothic" pitchFamily="34" charset="-128"/>
                </a:rPr>
                <a:t>…………</a:t>
              </a:r>
            </a:p>
          </p:txBody>
        </p:sp>
        <p:sp>
          <p:nvSpPr>
            <p:cNvPr id="59" name="TextBox 10"/>
            <p:cNvSpPr txBox="1">
              <a:spLocks noChangeArrowheads="1"/>
            </p:cNvSpPr>
            <p:nvPr/>
          </p:nvSpPr>
          <p:spPr bwMode="auto">
            <a:xfrm>
              <a:off x="1362745" y="5626051"/>
              <a:ext cx="1635618" cy="373194"/>
            </a:xfrm>
            <a:prstGeom prst="rect">
              <a:avLst/>
            </a:prstGeom>
            <a:noFill/>
            <a:ln>
              <a:noFill/>
            </a:ln>
            <a:extLst/>
          </p:spPr>
          <p:txBody>
            <a:bodyPr wrap="none">
              <a:spAutoFit/>
            </a:bodyPr>
            <a:lstStyle>
              <a:lvl1pPr eaLnBrk="0" hangingPunct="0">
                <a:defRPr>
                  <a:solidFill>
                    <a:schemeClr val="tx1"/>
                  </a:solidFill>
                  <a:latin typeface="Calisto MT" charset="0"/>
                  <a:ea typeface="MS PGothic" charset="0"/>
                  <a:cs typeface="MS PGothic" charset="0"/>
                </a:defRPr>
              </a:lvl1pPr>
              <a:lvl2pPr marL="742950" indent="-285750" eaLnBrk="0" hangingPunct="0">
                <a:defRPr>
                  <a:solidFill>
                    <a:schemeClr val="tx1"/>
                  </a:solidFill>
                  <a:latin typeface="Calisto MT" charset="0"/>
                  <a:ea typeface="MS PGothic" charset="0"/>
                  <a:cs typeface="MS PGothic" charset="0"/>
                </a:defRPr>
              </a:lvl2pPr>
              <a:lvl3pPr marL="1143000" indent="-228600" eaLnBrk="0" hangingPunct="0">
                <a:defRPr>
                  <a:solidFill>
                    <a:schemeClr val="tx1"/>
                  </a:solidFill>
                  <a:latin typeface="Calisto MT" charset="0"/>
                  <a:ea typeface="MS PGothic" charset="0"/>
                  <a:cs typeface="MS PGothic" charset="0"/>
                </a:defRPr>
              </a:lvl3pPr>
              <a:lvl4pPr marL="1600200" indent="-228600" eaLnBrk="0" hangingPunct="0">
                <a:defRPr>
                  <a:solidFill>
                    <a:schemeClr val="tx1"/>
                  </a:solidFill>
                  <a:latin typeface="Calisto MT" charset="0"/>
                  <a:ea typeface="MS PGothic" charset="0"/>
                  <a:cs typeface="MS PGothic" charset="0"/>
                </a:defRPr>
              </a:lvl4pPr>
              <a:lvl5pPr marL="2057400" indent="-228600" eaLnBrk="0" hangingPunct="0">
                <a:defRPr>
                  <a:solidFill>
                    <a:schemeClr val="tx1"/>
                  </a:solidFill>
                  <a:latin typeface="Calisto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sto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sto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sto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sto MT" charset="0"/>
                  <a:ea typeface="MS PGothic" charset="0"/>
                  <a:cs typeface="MS PGothic" charset="0"/>
                </a:defRPr>
              </a:lvl9pPr>
            </a:lstStyle>
            <a:p>
              <a:pPr eaLnBrk="1" hangingPunct="1">
                <a:defRPr/>
              </a:pPr>
              <a:r>
                <a:rPr lang="zh-CN" altLang="en-US" sz="1200" b="1" dirty="0" smtClean="0">
                  <a:solidFill>
                    <a:srgbClr val="FF0000"/>
                  </a:solidFill>
                  <a:effectLst>
                    <a:outerShdw blurRad="38100" dist="38100" dir="2700000" algn="tl">
                      <a:srgbClr val="000000">
                        <a:alpha val="43137"/>
                      </a:srgbClr>
                    </a:outerShdw>
                  </a:effectLst>
                  <a:latin typeface="华文楷体"/>
                  <a:ea typeface="华文楷体"/>
                  <a:cs typeface="华文楷体"/>
                </a:rPr>
                <a:t>第三任负责人</a:t>
              </a:r>
              <a:endParaRPr lang="en-US" sz="1200" b="1" dirty="0">
                <a:solidFill>
                  <a:srgbClr val="FF0000"/>
                </a:solidFill>
                <a:effectLst>
                  <a:outerShdw blurRad="38100" dist="38100" dir="2700000" algn="tl">
                    <a:srgbClr val="000000">
                      <a:alpha val="43137"/>
                    </a:srgbClr>
                  </a:outerShdw>
                </a:effectLst>
                <a:latin typeface="华文楷体"/>
                <a:ea typeface="华文楷体"/>
                <a:cs typeface="华文楷体"/>
              </a:endParaRPr>
            </a:p>
          </p:txBody>
        </p:sp>
        <p:sp>
          <p:nvSpPr>
            <p:cNvPr id="60" name="TextBox 16"/>
            <p:cNvSpPr txBox="1">
              <a:spLocks noChangeArrowheads="1"/>
            </p:cNvSpPr>
            <p:nvPr/>
          </p:nvSpPr>
          <p:spPr bwMode="auto">
            <a:xfrm>
              <a:off x="3127370" y="5559749"/>
              <a:ext cx="1635618" cy="373194"/>
            </a:xfrm>
            <a:prstGeom prst="rect">
              <a:avLst/>
            </a:prstGeom>
            <a:noFill/>
            <a:ln>
              <a:noFill/>
            </a:ln>
            <a:extLst/>
          </p:spPr>
          <p:txBody>
            <a:bodyPr wrap="none">
              <a:spAutoFit/>
            </a:bodyPr>
            <a:lstStyle>
              <a:lvl1pPr eaLnBrk="0" hangingPunct="0">
                <a:defRPr>
                  <a:solidFill>
                    <a:schemeClr val="tx1"/>
                  </a:solidFill>
                  <a:latin typeface="Calisto MT" charset="0"/>
                  <a:ea typeface="MS PGothic" charset="0"/>
                  <a:cs typeface="MS PGothic" charset="0"/>
                </a:defRPr>
              </a:lvl1pPr>
              <a:lvl2pPr marL="742950" indent="-285750" eaLnBrk="0" hangingPunct="0">
                <a:defRPr>
                  <a:solidFill>
                    <a:schemeClr val="tx1"/>
                  </a:solidFill>
                  <a:latin typeface="Calisto MT" charset="0"/>
                  <a:ea typeface="MS PGothic" charset="0"/>
                  <a:cs typeface="MS PGothic" charset="0"/>
                </a:defRPr>
              </a:lvl2pPr>
              <a:lvl3pPr marL="1143000" indent="-228600" eaLnBrk="0" hangingPunct="0">
                <a:defRPr>
                  <a:solidFill>
                    <a:schemeClr val="tx1"/>
                  </a:solidFill>
                  <a:latin typeface="Calisto MT" charset="0"/>
                  <a:ea typeface="MS PGothic" charset="0"/>
                  <a:cs typeface="MS PGothic" charset="0"/>
                </a:defRPr>
              </a:lvl3pPr>
              <a:lvl4pPr marL="1600200" indent="-228600" eaLnBrk="0" hangingPunct="0">
                <a:defRPr>
                  <a:solidFill>
                    <a:schemeClr val="tx1"/>
                  </a:solidFill>
                  <a:latin typeface="Calisto MT" charset="0"/>
                  <a:ea typeface="MS PGothic" charset="0"/>
                  <a:cs typeface="MS PGothic" charset="0"/>
                </a:defRPr>
              </a:lvl4pPr>
              <a:lvl5pPr marL="2057400" indent="-228600" eaLnBrk="0" hangingPunct="0">
                <a:defRPr>
                  <a:solidFill>
                    <a:schemeClr val="tx1"/>
                  </a:solidFill>
                  <a:latin typeface="Calisto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sto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sto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sto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sto MT" charset="0"/>
                  <a:ea typeface="MS PGothic" charset="0"/>
                  <a:cs typeface="MS PGothic" charset="0"/>
                </a:defRPr>
              </a:lvl9pPr>
            </a:lstStyle>
            <a:p>
              <a:pPr eaLnBrk="1" hangingPunct="1">
                <a:defRPr/>
              </a:pPr>
              <a:r>
                <a:rPr lang="zh-CN" altLang="en-US" sz="1200" b="1" dirty="0" smtClean="0">
                  <a:solidFill>
                    <a:srgbClr val="FF0000"/>
                  </a:solidFill>
                  <a:effectLst>
                    <a:outerShdw blurRad="38100" dist="38100" dir="2700000" algn="tl">
                      <a:srgbClr val="000000">
                        <a:alpha val="43137"/>
                      </a:srgbClr>
                    </a:outerShdw>
                  </a:effectLst>
                  <a:latin typeface="华文楷体"/>
                  <a:ea typeface="华文楷体"/>
                  <a:cs typeface="华文楷体"/>
                </a:rPr>
                <a:t>第一任负责人</a:t>
              </a:r>
              <a:endParaRPr lang="en-US" sz="1200" b="1" dirty="0">
                <a:solidFill>
                  <a:srgbClr val="FF0000"/>
                </a:solidFill>
                <a:effectLst>
                  <a:outerShdw blurRad="38100" dist="38100" dir="2700000" algn="tl">
                    <a:srgbClr val="000000">
                      <a:alpha val="43137"/>
                    </a:srgbClr>
                  </a:outerShdw>
                </a:effectLst>
                <a:latin typeface="华文楷体"/>
                <a:ea typeface="华文楷体"/>
                <a:cs typeface="华文楷体"/>
              </a:endParaRPr>
            </a:p>
          </p:txBody>
        </p:sp>
        <p:sp>
          <p:nvSpPr>
            <p:cNvPr id="61" name="TextBox 10"/>
            <p:cNvSpPr txBox="1">
              <a:spLocks noChangeArrowheads="1"/>
            </p:cNvSpPr>
            <p:nvPr/>
          </p:nvSpPr>
          <p:spPr bwMode="auto">
            <a:xfrm>
              <a:off x="-261273" y="5628191"/>
              <a:ext cx="1635618" cy="373194"/>
            </a:xfrm>
            <a:prstGeom prst="rect">
              <a:avLst/>
            </a:prstGeom>
            <a:noFill/>
            <a:ln>
              <a:noFill/>
            </a:ln>
            <a:extLst/>
          </p:spPr>
          <p:txBody>
            <a:bodyPr wrap="none">
              <a:spAutoFit/>
            </a:bodyPr>
            <a:lstStyle>
              <a:lvl1pPr eaLnBrk="0" hangingPunct="0">
                <a:defRPr>
                  <a:solidFill>
                    <a:schemeClr val="tx1"/>
                  </a:solidFill>
                  <a:latin typeface="Calisto MT" charset="0"/>
                  <a:ea typeface="MS PGothic" charset="0"/>
                  <a:cs typeface="MS PGothic" charset="0"/>
                </a:defRPr>
              </a:lvl1pPr>
              <a:lvl2pPr marL="742950" indent="-285750" eaLnBrk="0" hangingPunct="0">
                <a:defRPr>
                  <a:solidFill>
                    <a:schemeClr val="tx1"/>
                  </a:solidFill>
                  <a:latin typeface="Calisto MT" charset="0"/>
                  <a:ea typeface="MS PGothic" charset="0"/>
                  <a:cs typeface="MS PGothic" charset="0"/>
                </a:defRPr>
              </a:lvl2pPr>
              <a:lvl3pPr marL="1143000" indent="-228600" eaLnBrk="0" hangingPunct="0">
                <a:defRPr>
                  <a:solidFill>
                    <a:schemeClr val="tx1"/>
                  </a:solidFill>
                  <a:latin typeface="Calisto MT" charset="0"/>
                  <a:ea typeface="MS PGothic" charset="0"/>
                  <a:cs typeface="MS PGothic" charset="0"/>
                </a:defRPr>
              </a:lvl3pPr>
              <a:lvl4pPr marL="1600200" indent="-228600" eaLnBrk="0" hangingPunct="0">
                <a:defRPr>
                  <a:solidFill>
                    <a:schemeClr val="tx1"/>
                  </a:solidFill>
                  <a:latin typeface="Calisto MT" charset="0"/>
                  <a:ea typeface="MS PGothic" charset="0"/>
                  <a:cs typeface="MS PGothic" charset="0"/>
                </a:defRPr>
              </a:lvl4pPr>
              <a:lvl5pPr marL="2057400" indent="-228600" eaLnBrk="0" hangingPunct="0">
                <a:defRPr>
                  <a:solidFill>
                    <a:schemeClr val="tx1"/>
                  </a:solidFill>
                  <a:latin typeface="Calisto MT"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sto MT"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sto MT"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sto MT"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sto MT" charset="0"/>
                  <a:ea typeface="MS PGothic" charset="0"/>
                  <a:cs typeface="MS PGothic" charset="0"/>
                </a:defRPr>
              </a:lvl9pPr>
            </a:lstStyle>
            <a:p>
              <a:pPr eaLnBrk="1" hangingPunct="1">
                <a:defRPr/>
              </a:pPr>
              <a:r>
                <a:rPr lang="zh-CN" altLang="en-US" sz="1200" b="1" dirty="0" smtClean="0">
                  <a:solidFill>
                    <a:srgbClr val="FF0000"/>
                  </a:solidFill>
                  <a:effectLst>
                    <a:outerShdw blurRad="38100" dist="38100" dir="2700000" algn="tl">
                      <a:srgbClr val="000000">
                        <a:alpha val="43137"/>
                      </a:srgbClr>
                    </a:outerShdw>
                  </a:effectLst>
                  <a:latin typeface="华文楷体"/>
                  <a:ea typeface="华文楷体"/>
                  <a:cs typeface="华文楷体"/>
                </a:rPr>
                <a:t>第二任负责人</a:t>
              </a:r>
              <a:endParaRPr lang="en-US" sz="1200" b="1" dirty="0">
                <a:solidFill>
                  <a:srgbClr val="FF0000"/>
                </a:solidFill>
                <a:effectLst>
                  <a:outerShdw blurRad="38100" dist="38100" dir="2700000" algn="tl">
                    <a:srgbClr val="000000">
                      <a:alpha val="43137"/>
                    </a:srgbClr>
                  </a:outerShdw>
                </a:effectLst>
                <a:latin typeface="华文楷体"/>
                <a:ea typeface="华文楷体"/>
                <a:cs typeface="华文楷体"/>
              </a:endParaRPr>
            </a:p>
          </p:txBody>
        </p:sp>
      </p:grpSp>
      <p:sp>
        <p:nvSpPr>
          <p:cNvPr id="8" name="文本框 7"/>
          <p:cNvSpPr txBox="1"/>
          <p:nvPr/>
        </p:nvSpPr>
        <p:spPr>
          <a:xfrm>
            <a:off x="5139254" y="1036408"/>
            <a:ext cx="3788008" cy="369332"/>
          </a:xfrm>
          <a:prstGeom prst="rect">
            <a:avLst/>
          </a:prstGeom>
          <a:noFill/>
        </p:spPr>
        <p:txBody>
          <a:bodyPr wrap="square" rtlCol="0">
            <a:spAutoFit/>
          </a:bodyPr>
          <a:lstStyle/>
          <a:p>
            <a:r>
              <a:rPr lang="en-US" altLang="zh-CN" b="1" dirty="0" smtClean="0">
                <a:solidFill>
                  <a:srgbClr val="0000FF"/>
                </a:solidFill>
              </a:rPr>
              <a:t>ATLAS</a:t>
            </a:r>
            <a:r>
              <a:rPr lang="zh-CN" altLang="en-US" b="1" dirty="0" smtClean="0">
                <a:solidFill>
                  <a:srgbClr val="0000FF"/>
                </a:solidFill>
              </a:rPr>
              <a:t>合作组发言人致科大校长信</a:t>
            </a:r>
            <a:endParaRPr lang="zh-CN" altLang="en-US" b="1" dirty="0">
              <a:solidFill>
                <a:srgbClr val="0000FF"/>
              </a:solidFill>
            </a:endParaRPr>
          </a:p>
        </p:txBody>
      </p:sp>
      <p:sp>
        <p:nvSpPr>
          <p:cNvPr id="10" name="文本框 9"/>
          <p:cNvSpPr txBox="1"/>
          <p:nvPr/>
        </p:nvSpPr>
        <p:spPr>
          <a:xfrm>
            <a:off x="5032594" y="3943438"/>
            <a:ext cx="3796445" cy="215444"/>
          </a:xfrm>
          <a:prstGeom prst="rect">
            <a:avLst/>
          </a:prstGeom>
          <a:solidFill>
            <a:srgbClr val="FF0000">
              <a:alpha val="25000"/>
            </a:srgbClr>
          </a:solidFill>
        </p:spPr>
        <p:txBody>
          <a:bodyPr wrap="square" rtlCol="0">
            <a:spAutoFit/>
          </a:bodyPr>
          <a:lstStyle/>
          <a:p>
            <a:endParaRPr lang="zh-CN" altLang="en-US" sz="800" dirty="0"/>
          </a:p>
        </p:txBody>
      </p:sp>
      <p:sp>
        <p:nvSpPr>
          <p:cNvPr id="11" name="文本框 10"/>
          <p:cNvSpPr txBox="1"/>
          <p:nvPr/>
        </p:nvSpPr>
        <p:spPr>
          <a:xfrm>
            <a:off x="5510020" y="2618927"/>
            <a:ext cx="3176780" cy="707886"/>
          </a:xfrm>
          <a:prstGeom prst="rect">
            <a:avLst/>
          </a:prstGeom>
          <a:noFill/>
        </p:spPr>
        <p:txBody>
          <a:bodyPr wrap="square" rtlCol="0">
            <a:spAutoFit/>
          </a:bodyPr>
          <a:lstStyle/>
          <a:p>
            <a:pPr algn="ctr"/>
            <a:r>
              <a:rPr lang="zh-CN" altLang="en-US" sz="2000" b="1" dirty="0" smtClean="0">
                <a:solidFill>
                  <a:srgbClr val="FF0000"/>
                </a:solidFill>
              </a:rPr>
              <a:t>赵政国教授领导下的科大团队极富建设性的贡献</a:t>
            </a:r>
            <a:endParaRPr lang="zh-CN" altLang="en-US" sz="2000" b="1" dirty="0">
              <a:solidFill>
                <a:srgbClr val="FF0000"/>
              </a:solidFill>
            </a:endParaRPr>
          </a:p>
        </p:txBody>
      </p:sp>
      <p:cxnSp>
        <p:nvCxnSpPr>
          <p:cNvPr id="13" name="直接箭头连接符 12"/>
          <p:cNvCxnSpPr/>
          <p:nvPr/>
        </p:nvCxnSpPr>
        <p:spPr>
          <a:xfrm>
            <a:off x="7098410" y="3283269"/>
            <a:ext cx="327850" cy="625803"/>
          </a:xfrm>
          <a:prstGeom prst="straightConnector1">
            <a:avLst/>
          </a:prstGeom>
          <a:ln>
            <a:solidFill>
              <a:srgbClr val="FF0000"/>
            </a:solidFill>
            <a:tailEnd type="arrow" w="lg" len="lg"/>
          </a:ln>
        </p:spPr>
        <p:style>
          <a:lnRef idx="2">
            <a:schemeClr val="accent1"/>
          </a:lnRef>
          <a:fillRef idx="0">
            <a:schemeClr val="accent1"/>
          </a:fillRef>
          <a:effectRef idx="1">
            <a:schemeClr val="accent1"/>
          </a:effectRef>
          <a:fontRef idx="minor">
            <a:schemeClr val="tx1"/>
          </a:fontRef>
        </p:style>
      </p:cxnSp>
      <p:grpSp>
        <p:nvGrpSpPr>
          <p:cNvPr id="66" name="组合 65"/>
          <p:cNvGrpSpPr/>
          <p:nvPr/>
        </p:nvGrpSpPr>
        <p:grpSpPr>
          <a:xfrm>
            <a:off x="87221" y="4204698"/>
            <a:ext cx="5422799" cy="2462274"/>
            <a:chOff x="87222" y="4451114"/>
            <a:chExt cx="5422798" cy="2206118"/>
          </a:xfrm>
        </p:grpSpPr>
        <p:sp>
          <p:nvSpPr>
            <p:cNvPr id="5" name="文本框 4"/>
            <p:cNvSpPr txBox="1"/>
            <p:nvPr/>
          </p:nvSpPr>
          <p:spPr>
            <a:xfrm>
              <a:off x="87222" y="4451114"/>
              <a:ext cx="5422798" cy="827274"/>
            </a:xfrm>
            <a:prstGeom prst="rect">
              <a:avLst/>
            </a:prstGeom>
            <a:noFill/>
          </p:spPr>
          <p:txBody>
            <a:bodyPr wrap="square" rtlCol="0">
              <a:spAutoFit/>
            </a:bodyPr>
            <a:lstStyle/>
            <a:p>
              <a:pPr marL="176400" indent="-176400">
                <a:lnSpc>
                  <a:spcPct val="150000"/>
                </a:lnSpc>
                <a:buFont typeface="Wingdings" panose="05000000000000000000" pitchFamily="2" charset="2"/>
                <a:buChar char="l"/>
              </a:pPr>
              <a:r>
                <a:rPr lang="en-US" altLang="zh-CN" b="1" dirty="0" smtClean="0">
                  <a:solidFill>
                    <a:srgbClr val="0000FF"/>
                  </a:solidFill>
                </a:rPr>
                <a:t>ATLAS</a:t>
              </a:r>
              <a:r>
                <a:rPr lang="zh-CN" altLang="en-US" b="1" dirty="0" smtClean="0">
                  <a:solidFill>
                    <a:srgbClr val="0000FF"/>
                  </a:solidFill>
                </a:rPr>
                <a:t>约</a:t>
              </a:r>
              <a:r>
                <a:rPr lang="en-US" altLang="zh-CN" b="1" dirty="0">
                  <a:solidFill>
                    <a:srgbClr val="0000FF"/>
                  </a:solidFill>
                </a:rPr>
                <a:t>4</a:t>
              </a:r>
              <a:r>
                <a:rPr lang="en-US" altLang="zh-CN" b="1" dirty="0" smtClean="0">
                  <a:solidFill>
                    <a:srgbClr val="0000FF"/>
                  </a:solidFill>
                </a:rPr>
                <a:t>00</a:t>
              </a:r>
              <a:r>
                <a:rPr lang="zh-CN" altLang="en-US" b="1" dirty="0" smtClean="0">
                  <a:solidFill>
                    <a:srgbClr val="0000FF"/>
                  </a:solidFill>
                </a:rPr>
                <a:t>篇物理文章，科大有重要贡献</a:t>
              </a:r>
              <a:r>
                <a:rPr lang="zh-CN" altLang="en-US" b="1" dirty="0" smtClean="0">
                  <a:solidFill>
                    <a:srgbClr val="0000FF"/>
                  </a:solidFill>
                  <a:sym typeface="Symbol" panose="05050102010706020507" pitchFamily="18" charset="2"/>
                </a:rPr>
                <a:t></a:t>
              </a:r>
              <a:r>
                <a:rPr lang="en-US" altLang="zh-CN" b="1" dirty="0" smtClean="0">
                  <a:solidFill>
                    <a:srgbClr val="0000FF"/>
                  </a:solidFill>
                </a:rPr>
                <a:t>40</a:t>
              </a:r>
              <a:r>
                <a:rPr lang="zh-CN" altLang="en-US" b="1" dirty="0" smtClean="0">
                  <a:solidFill>
                    <a:srgbClr val="0000FF"/>
                  </a:solidFill>
                </a:rPr>
                <a:t>篇</a:t>
              </a:r>
              <a:endParaRPr lang="en-US" altLang="zh-CN" b="1" dirty="0" smtClean="0">
                <a:solidFill>
                  <a:srgbClr val="0000FF"/>
                </a:solidFill>
              </a:endParaRPr>
            </a:p>
            <a:p>
              <a:pPr marL="176400" indent="-176400">
                <a:lnSpc>
                  <a:spcPct val="150000"/>
                </a:lnSpc>
                <a:buFont typeface="Wingdings" panose="05000000000000000000" pitchFamily="2" charset="2"/>
                <a:buChar char="l"/>
              </a:pPr>
              <a:r>
                <a:rPr lang="zh-CN" altLang="en-US" b="1" dirty="0" smtClean="0">
                  <a:solidFill>
                    <a:srgbClr val="0000FF"/>
                  </a:solidFill>
                </a:rPr>
                <a:t>学生获得了</a:t>
              </a:r>
              <a:r>
                <a:rPr lang="en-US" altLang="zh-CN" b="1" dirty="0" smtClean="0">
                  <a:solidFill>
                    <a:srgbClr val="0000FF"/>
                  </a:solidFill>
                </a:rPr>
                <a:t>ATLAS</a:t>
              </a:r>
              <a:r>
                <a:rPr lang="zh-CN" altLang="en-US" b="1" dirty="0" smtClean="0">
                  <a:solidFill>
                    <a:srgbClr val="0000FF"/>
                  </a:solidFill>
                </a:rPr>
                <a:t>合作组的最高奖项</a:t>
              </a:r>
              <a:r>
                <a:rPr lang="en-US" altLang="zh-CN" b="1" dirty="0" smtClean="0">
                  <a:solidFill>
                    <a:srgbClr val="0000FF"/>
                  </a:solidFill>
                </a:rPr>
                <a:t>.</a:t>
              </a:r>
              <a:endParaRPr lang="zh-CN" altLang="en-US" b="1" dirty="0">
                <a:solidFill>
                  <a:srgbClr val="0000FF"/>
                </a:solidFill>
              </a:endParaRPr>
            </a:p>
          </p:txBody>
        </p:sp>
        <p:pic>
          <p:nvPicPr>
            <p:cNvPr id="62" name="图片 6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914" y="5294265"/>
              <a:ext cx="1448885" cy="923878"/>
            </a:xfrm>
            <a:prstGeom prst="rect">
              <a:avLst/>
            </a:prstGeom>
          </p:spPr>
        </p:pic>
        <p:pic>
          <p:nvPicPr>
            <p:cNvPr id="6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9085" y="5294265"/>
              <a:ext cx="1576556" cy="91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文本框 63"/>
            <p:cNvSpPr txBox="1"/>
            <p:nvPr/>
          </p:nvSpPr>
          <p:spPr>
            <a:xfrm>
              <a:off x="594103" y="6195567"/>
              <a:ext cx="1652215" cy="461665"/>
            </a:xfrm>
            <a:prstGeom prst="rect">
              <a:avLst/>
            </a:prstGeom>
            <a:noFill/>
          </p:spPr>
          <p:txBody>
            <a:bodyPr wrap="square" rtlCol="0">
              <a:spAutoFit/>
            </a:bodyPr>
            <a:lstStyle/>
            <a:p>
              <a:pPr algn="ctr"/>
              <a:r>
                <a:rPr lang="zh-CN" altLang="en-US" sz="1200" b="1" dirty="0" smtClean="0">
                  <a:solidFill>
                    <a:srgbClr val="C00000"/>
                  </a:solidFill>
                </a:rPr>
                <a:t>刘坤，</a:t>
              </a:r>
              <a:r>
                <a:rPr lang="en-US" altLang="zh-CN" sz="1200" b="1" dirty="0" smtClean="0">
                  <a:solidFill>
                    <a:srgbClr val="C00000"/>
                  </a:solidFill>
                </a:rPr>
                <a:t>2014</a:t>
              </a:r>
              <a:r>
                <a:rPr lang="zh-CN" altLang="en-US" sz="1200" b="1" dirty="0" smtClean="0">
                  <a:solidFill>
                    <a:srgbClr val="C00000"/>
                  </a:solidFill>
                </a:rPr>
                <a:t>年</a:t>
              </a:r>
              <a:r>
                <a:rPr lang="en-US" altLang="zh-CN" sz="1200" b="1" dirty="0" smtClean="0">
                  <a:solidFill>
                    <a:srgbClr val="C00000"/>
                  </a:solidFill>
                </a:rPr>
                <a:t>ATLAS</a:t>
              </a:r>
              <a:r>
                <a:rPr lang="zh-CN" altLang="en-US" sz="1200" b="1" dirty="0" smtClean="0">
                  <a:solidFill>
                    <a:srgbClr val="C00000"/>
                  </a:solidFill>
                </a:rPr>
                <a:t>优秀博士论文奖  </a:t>
              </a:r>
              <a:r>
                <a:rPr lang="en-US" altLang="zh-CN" sz="1200" b="1" dirty="0" smtClean="0">
                  <a:solidFill>
                    <a:srgbClr val="C00000"/>
                  </a:solidFill>
                </a:rPr>
                <a:t>(</a:t>
              </a:r>
              <a:r>
                <a:rPr lang="zh-CN" altLang="en-US" sz="1200" b="1" dirty="0" smtClean="0">
                  <a:solidFill>
                    <a:srgbClr val="C00000"/>
                  </a:solidFill>
                </a:rPr>
                <a:t>共</a:t>
              </a:r>
              <a:r>
                <a:rPr lang="en-US" altLang="zh-CN" sz="1200" b="1" dirty="0" smtClean="0">
                  <a:solidFill>
                    <a:srgbClr val="C00000"/>
                  </a:solidFill>
                </a:rPr>
                <a:t>6</a:t>
              </a:r>
              <a:r>
                <a:rPr lang="zh-CN" altLang="en-US" sz="1200" b="1" dirty="0" smtClean="0">
                  <a:solidFill>
                    <a:srgbClr val="C00000"/>
                  </a:solidFill>
                </a:rPr>
                <a:t>人</a:t>
              </a:r>
              <a:r>
                <a:rPr lang="en-US" altLang="zh-CN" sz="1200" b="1" dirty="0" smtClean="0">
                  <a:solidFill>
                    <a:srgbClr val="C00000"/>
                  </a:solidFill>
                </a:rPr>
                <a:t>)</a:t>
              </a:r>
              <a:endParaRPr lang="zh-CN" altLang="en-US" sz="1200" b="1" dirty="0">
                <a:solidFill>
                  <a:srgbClr val="C00000"/>
                </a:solidFill>
              </a:endParaRPr>
            </a:p>
          </p:txBody>
        </p:sp>
        <p:sp>
          <p:nvSpPr>
            <p:cNvPr id="65" name="文本框 64"/>
            <p:cNvSpPr txBox="1"/>
            <p:nvPr/>
          </p:nvSpPr>
          <p:spPr>
            <a:xfrm>
              <a:off x="2389581" y="6210293"/>
              <a:ext cx="2051616" cy="413637"/>
            </a:xfrm>
            <a:prstGeom prst="rect">
              <a:avLst/>
            </a:prstGeom>
            <a:noFill/>
          </p:spPr>
          <p:txBody>
            <a:bodyPr wrap="square" rtlCol="0">
              <a:spAutoFit/>
            </a:bodyPr>
            <a:lstStyle/>
            <a:p>
              <a:pPr algn="ctr"/>
              <a:r>
                <a:rPr lang="zh-CN" altLang="en-US" sz="1200" b="1" dirty="0">
                  <a:solidFill>
                    <a:srgbClr val="C00000"/>
                  </a:solidFill>
                </a:rPr>
                <a:t>徐</a:t>
              </a:r>
              <a:r>
                <a:rPr lang="zh-CN" altLang="en-US" sz="1200" b="1" dirty="0" smtClean="0">
                  <a:solidFill>
                    <a:srgbClr val="C00000"/>
                  </a:solidFill>
                </a:rPr>
                <a:t>来林，</a:t>
              </a:r>
              <a:r>
                <a:rPr lang="en-US" altLang="zh-CN" sz="1200" b="1" dirty="0" smtClean="0">
                  <a:solidFill>
                    <a:srgbClr val="C00000"/>
                  </a:solidFill>
                </a:rPr>
                <a:t>2014</a:t>
              </a:r>
              <a:r>
                <a:rPr lang="zh-CN" altLang="en-US" sz="1200" b="1" dirty="0" smtClean="0">
                  <a:solidFill>
                    <a:srgbClr val="C00000"/>
                  </a:solidFill>
                </a:rPr>
                <a:t>首届</a:t>
              </a:r>
              <a:endParaRPr lang="en-US" altLang="zh-CN" sz="1200" b="1" dirty="0" smtClean="0">
                <a:solidFill>
                  <a:srgbClr val="C00000"/>
                </a:solidFill>
              </a:endParaRPr>
            </a:p>
            <a:p>
              <a:pPr algn="ctr"/>
              <a:r>
                <a:rPr lang="en-US" altLang="zh-CN" sz="1200" b="1" dirty="0" smtClean="0">
                  <a:solidFill>
                    <a:srgbClr val="C00000"/>
                  </a:solidFill>
                </a:rPr>
                <a:t>ATLAS</a:t>
              </a:r>
              <a:r>
                <a:rPr lang="zh-CN" altLang="en-US" sz="1200" b="1" dirty="0" smtClean="0">
                  <a:solidFill>
                    <a:srgbClr val="C00000"/>
                  </a:solidFill>
                </a:rPr>
                <a:t> </a:t>
              </a:r>
              <a:r>
                <a:rPr lang="en-US" altLang="zh-CN" sz="1200" b="1" dirty="0" smtClean="0">
                  <a:solidFill>
                    <a:srgbClr val="C00000"/>
                  </a:solidFill>
                </a:rPr>
                <a:t>PhD</a:t>
              </a:r>
              <a:r>
                <a:rPr lang="zh-CN" altLang="en-US" sz="1200" b="1" dirty="0">
                  <a:solidFill>
                    <a:srgbClr val="C00000"/>
                  </a:solidFill>
                </a:rPr>
                <a:t> </a:t>
              </a:r>
              <a:r>
                <a:rPr lang="en-US" altLang="zh-CN" sz="1200" b="1" dirty="0" smtClean="0">
                  <a:solidFill>
                    <a:srgbClr val="C00000"/>
                  </a:solidFill>
                </a:rPr>
                <a:t>Grant</a:t>
              </a:r>
              <a:r>
                <a:rPr lang="zh-CN" altLang="en-US" sz="1200" b="1" dirty="0" smtClean="0">
                  <a:solidFill>
                    <a:srgbClr val="C00000"/>
                  </a:solidFill>
                </a:rPr>
                <a:t> </a:t>
              </a:r>
              <a:r>
                <a:rPr lang="en-US" altLang="zh-CN" sz="1200" b="1" dirty="0" smtClean="0">
                  <a:solidFill>
                    <a:srgbClr val="C00000"/>
                  </a:solidFill>
                </a:rPr>
                <a:t>(</a:t>
              </a:r>
              <a:r>
                <a:rPr lang="zh-CN" altLang="en-US" sz="1200" b="1" dirty="0" smtClean="0">
                  <a:solidFill>
                    <a:srgbClr val="C00000"/>
                  </a:solidFill>
                </a:rPr>
                <a:t>共</a:t>
              </a:r>
              <a:r>
                <a:rPr lang="en-US" altLang="zh-CN" sz="1200" b="1" dirty="0">
                  <a:solidFill>
                    <a:srgbClr val="C00000"/>
                  </a:solidFill>
                </a:rPr>
                <a:t>3</a:t>
              </a:r>
              <a:r>
                <a:rPr lang="zh-CN" altLang="en-US" sz="1200" b="1" dirty="0" smtClean="0">
                  <a:solidFill>
                    <a:srgbClr val="C00000"/>
                  </a:solidFill>
                </a:rPr>
                <a:t>人</a:t>
              </a:r>
              <a:r>
                <a:rPr lang="en-US" altLang="zh-CN" sz="1200" b="1" dirty="0" smtClean="0">
                  <a:solidFill>
                    <a:srgbClr val="C00000"/>
                  </a:solidFill>
                </a:rPr>
                <a:t>)</a:t>
              </a:r>
              <a:endParaRPr lang="zh-CN" altLang="en-US" sz="1200" b="1" dirty="0">
                <a:solidFill>
                  <a:srgbClr val="C00000"/>
                </a:solidFill>
              </a:endParaRPr>
            </a:p>
          </p:txBody>
        </p:sp>
      </p:grpSp>
    </p:spTree>
    <p:extLst>
      <p:ext uri="{BB962C8B-B14F-4D97-AF65-F5344CB8AC3E}">
        <p14:creationId xmlns:p14="http://schemas.microsoft.com/office/powerpoint/2010/main" val="504132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13</a:t>
            </a:fld>
            <a:endParaRPr lang="en-US" dirty="0"/>
          </a:p>
        </p:txBody>
      </p:sp>
      <p:sp>
        <p:nvSpPr>
          <p:cNvPr id="6" name="标题 5"/>
          <p:cNvSpPr>
            <a:spLocks noGrp="1"/>
          </p:cNvSpPr>
          <p:nvPr>
            <p:ph type="title"/>
          </p:nvPr>
        </p:nvSpPr>
        <p:spPr/>
        <p:txBody>
          <a:bodyPr/>
          <a:lstStyle/>
          <a:p>
            <a:r>
              <a:rPr lang="en-US" altLang="zh-CN" dirty="0">
                <a:sym typeface="Symbol" panose="05050102010706020507" pitchFamily="18" charset="2"/>
              </a:rPr>
              <a:t></a:t>
            </a:r>
            <a:r>
              <a:rPr lang="zh-CN" altLang="en-US" dirty="0"/>
              <a:t>探测器</a:t>
            </a:r>
            <a:r>
              <a:rPr lang="en-US" altLang="zh-CN" dirty="0">
                <a:latin typeface="Calisto MT" panose="02040603050505030304" pitchFamily="18" charset="0"/>
              </a:rPr>
              <a:t>(MDT)</a:t>
            </a:r>
            <a:r>
              <a:rPr lang="zh-CN" altLang="en-US" dirty="0"/>
              <a:t>的运行及维护</a:t>
            </a:r>
          </a:p>
        </p:txBody>
      </p:sp>
      <p:sp>
        <p:nvSpPr>
          <p:cNvPr id="8" name="内容占位符 2"/>
          <p:cNvSpPr>
            <a:spLocks noGrp="1"/>
          </p:cNvSpPr>
          <p:nvPr>
            <p:ph idx="1"/>
          </p:nvPr>
        </p:nvSpPr>
        <p:spPr>
          <a:xfrm>
            <a:off x="199474" y="945550"/>
            <a:ext cx="5976664" cy="5061116"/>
          </a:xfrm>
        </p:spPr>
        <p:txBody>
          <a:bodyPr>
            <a:normAutofit/>
          </a:bodyPr>
          <a:lstStyle/>
          <a:p>
            <a:r>
              <a:rPr lang="en-US" altLang="zh-CN" sz="2400" dirty="0" smtClean="0"/>
              <a:t>MDT </a:t>
            </a:r>
            <a:r>
              <a:rPr lang="zh-CN" altLang="en-US" sz="2400" dirty="0" smtClean="0"/>
              <a:t>气体检测</a:t>
            </a:r>
            <a:endParaRPr lang="en-US" altLang="zh-CN" sz="2400" dirty="0" smtClean="0"/>
          </a:p>
          <a:p>
            <a:pPr lvl="1"/>
            <a:r>
              <a:rPr lang="zh-CN" altLang="en-US" sz="2000" dirty="0" smtClean="0"/>
              <a:t>运行与维护</a:t>
            </a:r>
            <a:r>
              <a:rPr lang="en-US" altLang="zh-CN" sz="2000" dirty="0" smtClean="0"/>
              <a:t>,</a:t>
            </a:r>
            <a:r>
              <a:rPr lang="zh-CN" altLang="en-US" sz="2000" dirty="0" smtClean="0"/>
              <a:t>日常气体质量</a:t>
            </a:r>
            <a:r>
              <a:rPr lang="zh-CN" altLang="en-US" sz="2000" dirty="0"/>
              <a:t>检测</a:t>
            </a:r>
            <a:r>
              <a:rPr lang="en-US" altLang="zh-CN" sz="2000" dirty="0" smtClean="0"/>
              <a:t>, </a:t>
            </a:r>
            <a:r>
              <a:rPr lang="zh-CN" altLang="en-US" sz="2000" dirty="0" smtClean="0"/>
              <a:t>作为气体专家</a:t>
            </a:r>
            <a:r>
              <a:rPr lang="en-US" altLang="zh-CN" sz="2000" dirty="0" smtClean="0"/>
              <a:t>on-call,</a:t>
            </a:r>
            <a:r>
              <a:rPr lang="zh-CN" altLang="en-US" sz="2000" dirty="0" smtClean="0"/>
              <a:t>快速解决问题解决</a:t>
            </a:r>
            <a:r>
              <a:rPr lang="en-US" altLang="zh-CN" sz="2000" dirty="0" smtClean="0"/>
              <a:t> </a:t>
            </a:r>
          </a:p>
          <a:p>
            <a:pPr marL="457200" lvl="1" indent="0">
              <a:buNone/>
            </a:pPr>
            <a:endParaRPr lang="en-US" altLang="zh-CN" sz="2000" dirty="0" smtClean="0"/>
          </a:p>
          <a:p>
            <a:r>
              <a:rPr lang="en-US" altLang="zh-CN" sz="2400" dirty="0" smtClean="0"/>
              <a:t>MDT </a:t>
            </a:r>
            <a:r>
              <a:rPr lang="zh-CN" altLang="en-US" sz="2400" dirty="0" smtClean="0"/>
              <a:t>气体维修</a:t>
            </a:r>
            <a:endParaRPr lang="en-US" altLang="zh-CN" sz="2400" dirty="0" smtClean="0"/>
          </a:p>
          <a:p>
            <a:pPr lvl="1"/>
            <a:r>
              <a:rPr lang="zh-CN" altLang="en-US" sz="2000" dirty="0" smtClean="0"/>
              <a:t>修理</a:t>
            </a:r>
            <a:r>
              <a:rPr lang="en-US" altLang="zh-CN" sz="2000" dirty="0" smtClean="0"/>
              <a:t>5 </a:t>
            </a:r>
            <a:r>
              <a:rPr lang="zh-CN" altLang="en-US" sz="2000" dirty="0" smtClean="0"/>
              <a:t>个坏</a:t>
            </a:r>
            <a:r>
              <a:rPr lang="zh-CN" altLang="en-US" sz="2000" dirty="0"/>
              <a:t>的</a:t>
            </a:r>
            <a:r>
              <a:rPr lang="en-US" altLang="zh-CN" sz="2000" dirty="0" smtClean="0"/>
              <a:t>MDT</a:t>
            </a:r>
            <a:r>
              <a:rPr lang="zh-CN" altLang="en-US" sz="2000" dirty="0" smtClean="0"/>
              <a:t>管子</a:t>
            </a:r>
            <a:r>
              <a:rPr lang="en-US" altLang="zh-CN" sz="2000" dirty="0" smtClean="0"/>
              <a:t>, </a:t>
            </a:r>
            <a:r>
              <a:rPr lang="zh-CN" altLang="en-US" sz="2000" dirty="0" smtClean="0"/>
              <a:t>更换</a:t>
            </a:r>
            <a:r>
              <a:rPr lang="en-US" altLang="zh-CN" sz="2000" dirty="0" smtClean="0"/>
              <a:t>6</a:t>
            </a:r>
            <a:r>
              <a:rPr lang="zh-CN" altLang="en-US" sz="2000" dirty="0" smtClean="0"/>
              <a:t>破的气压探头</a:t>
            </a:r>
            <a:r>
              <a:rPr lang="en-US" altLang="zh-CN" sz="2000" dirty="0" smtClean="0"/>
              <a:t>,</a:t>
            </a:r>
            <a:r>
              <a:rPr lang="zh-CN" altLang="en-US" sz="2000" dirty="0" smtClean="0"/>
              <a:t>以及气体过滤器</a:t>
            </a:r>
            <a:endParaRPr lang="en-US" altLang="zh-CN" sz="2000" dirty="0" smtClean="0"/>
          </a:p>
          <a:p>
            <a:pPr marL="457200" lvl="1" indent="0">
              <a:buNone/>
            </a:pPr>
            <a:endParaRPr lang="en-US" altLang="zh-CN" sz="2000" dirty="0" smtClean="0"/>
          </a:p>
          <a:p>
            <a:r>
              <a:rPr lang="en-US" altLang="zh-CN" sz="2400" dirty="0" smtClean="0"/>
              <a:t>MDT </a:t>
            </a:r>
            <a:r>
              <a:rPr lang="zh-CN" altLang="en-US" sz="2400" dirty="0"/>
              <a:t>调试</a:t>
            </a:r>
            <a:endParaRPr lang="en-US" altLang="zh-CN" sz="2400" dirty="0" smtClean="0"/>
          </a:p>
          <a:p>
            <a:pPr lvl="1"/>
            <a:r>
              <a:rPr lang="zh-CN" altLang="en-US" sz="2000" dirty="0" smtClean="0"/>
              <a:t>调试与验证新设计的电子学板</a:t>
            </a:r>
            <a:endParaRPr lang="en-US" altLang="zh-CN" sz="2000" dirty="0" smtClean="0"/>
          </a:p>
          <a:p>
            <a:pPr marL="457200" lvl="1" indent="0">
              <a:buNone/>
            </a:pPr>
            <a:endParaRPr lang="en-US" altLang="zh-CN" sz="2000" dirty="0"/>
          </a:p>
          <a:p>
            <a:r>
              <a:rPr lang="en-US" altLang="zh-CN" sz="2400" dirty="0" smtClean="0"/>
              <a:t>MDT </a:t>
            </a:r>
            <a:r>
              <a:rPr lang="zh-CN" altLang="en-US" sz="2400" dirty="0" smtClean="0"/>
              <a:t>电子学测试及</a:t>
            </a:r>
            <a:r>
              <a:rPr lang="zh-CN" altLang="en-US" sz="2400" dirty="0"/>
              <a:t>模拟</a:t>
            </a:r>
            <a:endParaRPr lang="en-US" altLang="zh-CN" sz="2000" dirty="0" smtClean="0"/>
          </a:p>
          <a:p>
            <a:pPr lvl="1"/>
            <a:r>
              <a:rPr lang="zh-CN" altLang="en-US" sz="2000" dirty="0" smtClean="0"/>
              <a:t>模拟</a:t>
            </a:r>
            <a:r>
              <a:rPr lang="en-US" altLang="zh-CN" sz="2000" dirty="0" smtClean="0"/>
              <a:t>Run2</a:t>
            </a:r>
            <a:r>
              <a:rPr lang="zh-CN" altLang="en-US" sz="2000" dirty="0" smtClean="0"/>
              <a:t>条件下前端电子学的性能影响</a:t>
            </a:r>
            <a:endParaRPr lang="en-US" altLang="zh-CN" sz="2000" dirty="0" smtClean="0"/>
          </a:p>
        </p:txBody>
      </p:sp>
      <p:pic>
        <p:nvPicPr>
          <p:cNvPr id="9" name="Picture 2"/>
          <p:cNvPicPr>
            <a:picLocks noChangeAspect="1" noChangeArrowheads="1"/>
          </p:cNvPicPr>
          <p:nvPr/>
        </p:nvPicPr>
        <p:blipFill>
          <a:blip r:embed="rId2"/>
          <a:srcRect/>
          <a:stretch>
            <a:fillRect/>
          </a:stretch>
        </p:blipFill>
        <p:spPr bwMode="auto">
          <a:xfrm>
            <a:off x="7172639" y="3715202"/>
            <a:ext cx="1197734" cy="1365543"/>
          </a:xfrm>
          <a:prstGeom prst="rect">
            <a:avLst/>
          </a:prstGeom>
          <a:noFill/>
          <a:ln w="9525">
            <a:noFill/>
            <a:miter lim="800000"/>
            <a:headEnd/>
            <a:tailEnd/>
          </a:ln>
        </p:spPr>
      </p:pic>
      <p:pic>
        <p:nvPicPr>
          <p:cNvPr id="10" name="Picture 2"/>
          <p:cNvPicPr>
            <a:picLocks noChangeAspect="1" noChangeArrowheads="1"/>
          </p:cNvPicPr>
          <p:nvPr/>
        </p:nvPicPr>
        <p:blipFill>
          <a:blip r:embed="rId3"/>
          <a:srcRect/>
          <a:stretch>
            <a:fillRect/>
          </a:stretch>
        </p:blipFill>
        <p:spPr bwMode="auto">
          <a:xfrm>
            <a:off x="6852218" y="922279"/>
            <a:ext cx="1608214" cy="1043167"/>
          </a:xfrm>
          <a:prstGeom prst="rect">
            <a:avLst/>
          </a:prstGeom>
          <a:noFill/>
          <a:ln w="9525">
            <a:noFill/>
            <a:miter lim="800000"/>
            <a:headEnd/>
            <a:tailEnd/>
          </a:ln>
        </p:spPr>
      </p:pic>
      <p:sp>
        <p:nvSpPr>
          <p:cNvPr id="11" name="矩形 10"/>
          <p:cNvSpPr/>
          <p:nvPr/>
        </p:nvSpPr>
        <p:spPr>
          <a:xfrm>
            <a:off x="7019119" y="5070362"/>
            <a:ext cx="1649811" cy="276999"/>
          </a:xfrm>
          <a:prstGeom prst="rect">
            <a:avLst/>
          </a:prstGeom>
        </p:spPr>
        <p:txBody>
          <a:bodyPr wrap="none">
            <a:spAutoFit/>
          </a:bodyPr>
          <a:lstStyle/>
          <a:p>
            <a:r>
              <a:rPr lang="en-US" altLang="zh-CN" sz="1200" dirty="0"/>
              <a:t>electronics </a:t>
            </a:r>
            <a:r>
              <a:rPr lang="en-US" altLang="zh-CN" sz="1200" dirty="0" smtClean="0"/>
              <a:t>simulation</a:t>
            </a:r>
            <a:endParaRPr lang="zh-CN" altLang="en-US" sz="1200" dirty="0"/>
          </a:p>
        </p:txBody>
      </p:sp>
      <p:sp>
        <p:nvSpPr>
          <p:cNvPr id="12" name="矩形 11"/>
          <p:cNvSpPr/>
          <p:nvPr/>
        </p:nvSpPr>
        <p:spPr>
          <a:xfrm>
            <a:off x="6969161" y="2065279"/>
            <a:ext cx="1528432" cy="276999"/>
          </a:xfrm>
          <a:prstGeom prst="rect">
            <a:avLst/>
          </a:prstGeom>
        </p:spPr>
        <p:txBody>
          <a:bodyPr wrap="none">
            <a:spAutoFit/>
          </a:bodyPr>
          <a:lstStyle/>
          <a:p>
            <a:r>
              <a:rPr lang="en-US" altLang="zh-CN" sz="1200" dirty="0" smtClean="0"/>
              <a:t>MDT Leak repairing</a:t>
            </a:r>
            <a:endParaRPr lang="zh-CN" altLang="en-US" sz="1200" dirty="0"/>
          </a:p>
        </p:txBody>
      </p:sp>
      <p:pic>
        <p:nvPicPr>
          <p:cNvPr id="13" name="图片 1"/>
          <p:cNvPicPr>
            <a:picLocks noChangeAspect="1"/>
          </p:cNvPicPr>
          <p:nvPr/>
        </p:nvPicPr>
        <p:blipFill>
          <a:blip r:embed="rId4"/>
          <a:srcRect/>
          <a:stretch>
            <a:fillRect/>
          </a:stretch>
        </p:blipFill>
        <p:spPr bwMode="auto">
          <a:xfrm>
            <a:off x="6722464" y="2327681"/>
            <a:ext cx="2021825" cy="1008791"/>
          </a:xfrm>
          <a:prstGeom prst="rect">
            <a:avLst/>
          </a:prstGeom>
          <a:noFill/>
          <a:ln w="9525">
            <a:noFill/>
            <a:miter lim="800000"/>
            <a:headEnd/>
            <a:tailEnd/>
          </a:ln>
        </p:spPr>
      </p:pic>
      <p:sp>
        <p:nvSpPr>
          <p:cNvPr id="14" name="矩形 13"/>
          <p:cNvSpPr/>
          <p:nvPr/>
        </p:nvSpPr>
        <p:spPr>
          <a:xfrm>
            <a:off x="6720562" y="3448586"/>
            <a:ext cx="2400016" cy="276999"/>
          </a:xfrm>
          <a:prstGeom prst="rect">
            <a:avLst/>
          </a:prstGeom>
        </p:spPr>
        <p:txBody>
          <a:bodyPr wrap="none">
            <a:spAutoFit/>
          </a:bodyPr>
          <a:lstStyle/>
          <a:p>
            <a:r>
              <a:rPr lang="en-US" altLang="zh-CN" sz="1200" dirty="0" smtClean="0"/>
              <a:t>Mezzanine card commissioning</a:t>
            </a:r>
            <a:endParaRPr lang="zh-CN" altLang="en-US" sz="1200" dirty="0"/>
          </a:p>
        </p:txBody>
      </p:sp>
      <p:pic>
        <p:nvPicPr>
          <p:cNvPr id="15" name="内容占位符 6"/>
          <p:cNvPicPr>
            <a:picLocks/>
          </p:cNvPicPr>
          <p:nvPr/>
        </p:nvPicPr>
        <p:blipFill>
          <a:blip r:embed="rId5" cstate="print"/>
          <a:stretch>
            <a:fillRect/>
          </a:stretch>
        </p:blipFill>
        <p:spPr bwMode="auto">
          <a:xfrm>
            <a:off x="6021922" y="5496771"/>
            <a:ext cx="2906562" cy="7200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6" name="TextBox 7"/>
          <p:cNvSpPr txBox="1"/>
          <p:nvPr/>
        </p:nvSpPr>
        <p:spPr>
          <a:xfrm>
            <a:off x="6969161" y="915997"/>
            <a:ext cx="1491271" cy="276999"/>
          </a:xfrm>
          <a:prstGeom prst="rect">
            <a:avLst/>
          </a:prstGeom>
          <a:noFill/>
        </p:spPr>
        <p:txBody>
          <a:bodyPr wrap="square" rtlCol="0">
            <a:spAutoFit/>
          </a:bodyPr>
          <a:lstStyle/>
          <a:p>
            <a:r>
              <a:rPr lang="en-US" altLang="zh-CN" sz="1200" dirty="0" err="1" smtClean="0"/>
              <a:t>T</a:t>
            </a:r>
            <a:r>
              <a:rPr lang="en-US" altLang="zh-CN" sz="1200" baseline="-25000" dirty="0" err="1" smtClean="0"/>
              <a:t>max</a:t>
            </a:r>
            <a:r>
              <a:rPr lang="en-US" altLang="zh-CN" sz="1200" dirty="0" smtClean="0"/>
              <a:t> vs. Humidity</a:t>
            </a:r>
            <a:endParaRPr lang="zh-CN" altLang="en-US" sz="1200" dirty="0"/>
          </a:p>
        </p:txBody>
      </p:sp>
    </p:spTree>
    <p:extLst>
      <p:ext uri="{BB962C8B-B14F-4D97-AF65-F5344CB8AC3E}">
        <p14:creationId xmlns:p14="http://schemas.microsoft.com/office/powerpoint/2010/main" val="712192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973300C-797F-D148-A78D-320196FBAF04}" type="slidenum">
              <a:rPr lang="en-US" smtClean="0"/>
              <a:pPr/>
              <a:t>14</a:t>
            </a:fld>
            <a:endParaRPr lang="en-US"/>
          </a:p>
        </p:txBody>
      </p:sp>
      <p:sp>
        <p:nvSpPr>
          <p:cNvPr id="5" name="标题 1"/>
          <p:cNvSpPr>
            <a:spLocks noGrp="1"/>
          </p:cNvSpPr>
          <p:nvPr>
            <p:ph type="title"/>
          </p:nvPr>
        </p:nvSpPr>
        <p:spPr>
          <a:xfrm>
            <a:off x="33200" y="126166"/>
            <a:ext cx="9110800" cy="714850"/>
          </a:xfrm>
        </p:spPr>
        <p:txBody>
          <a:bodyPr/>
          <a:lstStyle/>
          <a:p>
            <a:r>
              <a:rPr lang="en-US" altLang="zh-CN" sz="4000" kern="0" dirty="0" smtClean="0">
                <a:latin typeface="华文楷体" pitchFamily="2" charset="-122"/>
                <a:ea typeface="华文楷体" pitchFamily="2" charset="-122"/>
              </a:rPr>
              <a:t>ATLAS</a:t>
            </a:r>
            <a:r>
              <a:rPr lang="zh-CN" altLang="en-US" sz="4000" kern="0" dirty="0" smtClean="0">
                <a:latin typeface="华文楷体" pitchFamily="2" charset="-122"/>
                <a:ea typeface="华文楷体" pitchFamily="2" charset="-122"/>
              </a:rPr>
              <a:t>探测器升级</a:t>
            </a:r>
            <a:endParaRPr lang="zh-CN" altLang="en-US" sz="4000" kern="0" dirty="0">
              <a:latin typeface="华文楷体" pitchFamily="2" charset="-122"/>
              <a:ea typeface="华文楷体" pitchFamily="2" charset="-122"/>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 y="900277"/>
            <a:ext cx="8148320" cy="5279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468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zh-CN" altLang="en-US" dirty="0"/>
          </a:p>
        </p:txBody>
      </p:sp>
      <p:sp>
        <p:nvSpPr>
          <p:cNvPr id="4" name="页脚占位符 3"/>
          <p:cNvSpPr>
            <a:spLocks noGrp="1"/>
          </p:cNvSpPr>
          <p:nvPr>
            <p:ph type="ftr" sz="quarter" idx="11"/>
          </p:nvPr>
        </p:nvSpPr>
        <p:spPr/>
        <p:txBody>
          <a:bodyPr/>
          <a:lstStyle/>
          <a:p>
            <a:r>
              <a:rPr lang="zh-CN" altLang="en-US" smtClean="0"/>
              <a:t>粒子物理与原子核物理专业介绍</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15</a:t>
            </a:fld>
            <a:endParaRPr lang="en-US" dirty="0"/>
          </a:p>
        </p:txBody>
      </p:sp>
      <p:sp>
        <p:nvSpPr>
          <p:cNvPr id="6" name="标题 5"/>
          <p:cNvSpPr>
            <a:spLocks noGrp="1"/>
          </p:cNvSpPr>
          <p:nvPr>
            <p:ph type="title"/>
          </p:nvPr>
        </p:nvSpPr>
        <p:spPr/>
        <p:txBody>
          <a:bodyPr/>
          <a:lstStyle/>
          <a:p>
            <a:r>
              <a:rPr lang="zh-CN" altLang="en-US" dirty="0" smtClean="0">
                <a:latin typeface="华文楷体" panose="02010600040101010101" pitchFamily="2" charset="-122"/>
                <a:ea typeface="华文楷体" panose="02010600040101010101" pitchFamily="2" charset="-122"/>
              </a:rPr>
              <a:t>北京正负电子对撞机</a:t>
            </a:r>
            <a:r>
              <a:rPr lang="zh-CN" altLang="en-US" dirty="0"/>
              <a:t>（</a:t>
            </a:r>
            <a:r>
              <a:rPr lang="en-US" altLang="zh-CN" dirty="0"/>
              <a:t>BEPC</a:t>
            </a:r>
            <a:r>
              <a:rPr lang="zh-CN" altLang="en-US" dirty="0"/>
              <a:t>）</a:t>
            </a:r>
          </a:p>
        </p:txBody>
      </p:sp>
      <p:sp>
        <p:nvSpPr>
          <p:cNvPr id="7" name="灯片编号占位符 2"/>
          <p:cNvSpPr txBox="1">
            <a:spLocks/>
          </p:cNvSpPr>
          <p:nvPr/>
        </p:nvSpPr>
        <p:spPr bwMode="auto">
          <a:xfrm>
            <a:off x="6400800" y="62801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457200" rtl="0" eaLnBrk="0" latinLnBrk="0" hangingPunct="0">
              <a:defRPr sz="2400" b="1" kern="1200">
                <a:solidFill>
                  <a:schemeClr val="tx1"/>
                </a:solidFill>
                <a:latin typeface="Times New Roman" charset="0"/>
                <a:ea typeface="宋体" charset="0"/>
                <a:cs typeface="宋体" charset="0"/>
              </a:defRPr>
            </a:lvl1pPr>
            <a:lvl2pPr marL="37931725" indent="-37474525" algn="l" defTabSz="457200" rtl="0" eaLnBrk="0" latinLnBrk="0" hangingPunct="0">
              <a:defRPr sz="2400" b="1" kern="1200">
                <a:solidFill>
                  <a:schemeClr val="tx1"/>
                </a:solidFill>
                <a:latin typeface="Times New Roman" charset="0"/>
                <a:ea typeface="宋体" charset="0"/>
                <a:cs typeface="宋体" charset="0"/>
              </a:defRPr>
            </a:lvl2pPr>
            <a:lvl3pPr marL="914400" algn="l" defTabSz="457200" rtl="0" eaLnBrk="0" latinLnBrk="0" hangingPunct="0">
              <a:defRPr sz="2400" b="1" kern="1200">
                <a:solidFill>
                  <a:schemeClr val="tx1"/>
                </a:solidFill>
                <a:latin typeface="Times New Roman" charset="0"/>
                <a:ea typeface="宋体" charset="0"/>
                <a:cs typeface="宋体" charset="0"/>
              </a:defRPr>
            </a:lvl3pPr>
            <a:lvl4pPr marL="1371600" algn="l" defTabSz="457200" rtl="0" eaLnBrk="0" latinLnBrk="0" hangingPunct="0">
              <a:defRPr sz="2400" b="1" kern="1200">
                <a:solidFill>
                  <a:schemeClr val="tx1"/>
                </a:solidFill>
                <a:latin typeface="Times New Roman" charset="0"/>
                <a:ea typeface="宋体" charset="0"/>
                <a:cs typeface="宋体" charset="0"/>
              </a:defRPr>
            </a:lvl4pPr>
            <a:lvl5pPr marL="1828800" algn="l" defTabSz="457200" rtl="0" eaLnBrk="0" latinLnBrk="0" hangingPunct="0">
              <a:defRPr sz="2400" b="1" kern="1200">
                <a:solidFill>
                  <a:schemeClr val="tx1"/>
                </a:solidFill>
                <a:latin typeface="Times New Roman" charset="0"/>
                <a:ea typeface="宋体" charset="0"/>
                <a:cs typeface="宋体" charset="0"/>
              </a:defRPr>
            </a:lvl5pPr>
            <a:lvl6pPr marL="457200" algn="l" defTabSz="457200" rtl="0" eaLnBrk="0" fontAlgn="base" latinLnBrk="0" hangingPunct="0">
              <a:spcBef>
                <a:spcPct val="0"/>
              </a:spcBef>
              <a:spcAft>
                <a:spcPct val="0"/>
              </a:spcAft>
              <a:defRPr sz="2400" b="1" kern="1200">
                <a:solidFill>
                  <a:schemeClr val="tx1"/>
                </a:solidFill>
                <a:latin typeface="Times New Roman" charset="0"/>
                <a:ea typeface="宋体" charset="0"/>
                <a:cs typeface="宋体" charset="0"/>
              </a:defRPr>
            </a:lvl6pPr>
            <a:lvl7pPr marL="914400" algn="l" defTabSz="457200" rtl="0" eaLnBrk="0" fontAlgn="base" latinLnBrk="0" hangingPunct="0">
              <a:spcBef>
                <a:spcPct val="0"/>
              </a:spcBef>
              <a:spcAft>
                <a:spcPct val="0"/>
              </a:spcAft>
              <a:defRPr sz="2400" b="1" kern="1200">
                <a:solidFill>
                  <a:schemeClr val="tx1"/>
                </a:solidFill>
                <a:latin typeface="Times New Roman" charset="0"/>
                <a:ea typeface="宋体" charset="0"/>
                <a:cs typeface="宋体" charset="0"/>
              </a:defRPr>
            </a:lvl7pPr>
            <a:lvl8pPr marL="1371600" algn="l" defTabSz="457200" rtl="0" eaLnBrk="0" fontAlgn="base" latinLnBrk="0" hangingPunct="0">
              <a:spcBef>
                <a:spcPct val="0"/>
              </a:spcBef>
              <a:spcAft>
                <a:spcPct val="0"/>
              </a:spcAft>
              <a:defRPr sz="2400" b="1" kern="1200">
                <a:solidFill>
                  <a:schemeClr val="tx1"/>
                </a:solidFill>
                <a:latin typeface="Times New Roman" charset="0"/>
                <a:ea typeface="宋体" charset="0"/>
                <a:cs typeface="宋体" charset="0"/>
              </a:defRPr>
            </a:lvl8pPr>
            <a:lvl9pPr marL="1828800" algn="l" defTabSz="457200" rtl="0" eaLnBrk="0" fontAlgn="base" latinLnBrk="0" hangingPunct="0">
              <a:spcBef>
                <a:spcPct val="0"/>
              </a:spcBef>
              <a:spcAft>
                <a:spcPct val="0"/>
              </a:spcAft>
              <a:defRPr sz="2400" b="1" kern="1200">
                <a:solidFill>
                  <a:schemeClr val="tx1"/>
                </a:solidFill>
                <a:latin typeface="Times New Roman" charset="0"/>
                <a:ea typeface="宋体" charset="0"/>
                <a:cs typeface="宋体" charset="0"/>
              </a:defRPr>
            </a:lvl9pPr>
          </a:lstStyle>
          <a:p>
            <a:pPr eaLnBrk="1" hangingPunct="1"/>
            <a:fld id="{BDFCBAE7-87F1-EA46-89FE-6AC0A5495B53}" type="slidenum">
              <a:rPr lang="en-US" altLang="zh-CN" sz="1200" smtClean="0">
                <a:solidFill>
                  <a:srgbClr val="898989"/>
                </a:solidFill>
              </a:rPr>
              <a:pPr eaLnBrk="1" hangingPunct="1"/>
              <a:t>15</a:t>
            </a:fld>
            <a:endParaRPr lang="en-US" altLang="zh-CN" sz="1200">
              <a:solidFill>
                <a:srgbClr val="898989"/>
              </a:solidFill>
            </a:endParaRPr>
          </a:p>
        </p:txBody>
      </p:sp>
      <p:sp>
        <p:nvSpPr>
          <p:cNvPr id="8" name="AutoShape 2" descr="bepc1-01"/>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9" name="Picture 3" descr="bepc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8" y="898634"/>
            <a:ext cx="8991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9"/>
          <p:cNvSpPr>
            <a:spLocks noChangeShapeType="1"/>
          </p:cNvSpPr>
          <p:nvPr/>
        </p:nvSpPr>
        <p:spPr bwMode="auto">
          <a:xfrm flipH="1">
            <a:off x="7315200" y="2819400"/>
            <a:ext cx="228600" cy="22860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10"/>
          <p:cNvSpPr txBox="1">
            <a:spLocks noChangeArrowheads="1"/>
          </p:cNvSpPr>
          <p:nvPr/>
        </p:nvSpPr>
        <p:spPr bwMode="auto">
          <a:xfrm>
            <a:off x="7518575" y="2270246"/>
            <a:ext cx="1524000" cy="5232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宋体" charset="0"/>
                <a:cs typeface="宋体" charset="0"/>
              </a:defRPr>
            </a:lvl1pPr>
            <a:lvl2pPr marL="37931725" indent="-37474525" eaLnBrk="0" hangingPunct="0">
              <a:defRPr sz="2400" b="1">
                <a:solidFill>
                  <a:schemeClr val="tx1"/>
                </a:solidFill>
                <a:latin typeface="Times New Roman" charset="0"/>
                <a:ea typeface="宋体" charset="0"/>
                <a:cs typeface="宋体" charset="0"/>
              </a:defRPr>
            </a:lvl2pPr>
            <a:lvl3pPr eaLnBrk="0" hangingPunct="0">
              <a:defRPr sz="2400" b="1">
                <a:solidFill>
                  <a:schemeClr val="tx1"/>
                </a:solidFill>
                <a:latin typeface="Times New Roman" charset="0"/>
                <a:ea typeface="宋体" charset="0"/>
                <a:cs typeface="宋体" charset="0"/>
              </a:defRPr>
            </a:lvl3pPr>
            <a:lvl4pPr eaLnBrk="0" hangingPunct="0">
              <a:defRPr sz="2400" b="1">
                <a:solidFill>
                  <a:schemeClr val="tx1"/>
                </a:solidFill>
                <a:latin typeface="Times New Roman" charset="0"/>
                <a:ea typeface="宋体" charset="0"/>
                <a:cs typeface="宋体" charset="0"/>
              </a:defRPr>
            </a:lvl4pPr>
            <a:lvl5pPr eaLnBrk="0" hangingPunct="0">
              <a:defRPr sz="2400" b="1">
                <a:solidFill>
                  <a:schemeClr val="tx1"/>
                </a:solidFill>
                <a:latin typeface="Times New Roman" charset="0"/>
                <a:ea typeface="宋体" charset="0"/>
                <a:cs typeface="宋体" charset="0"/>
              </a:defRPr>
            </a:lvl5pPr>
            <a:lvl6pPr marL="457200" eaLnBrk="0" fontAlgn="base" hangingPunct="0">
              <a:spcBef>
                <a:spcPct val="0"/>
              </a:spcBef>
              <a:spcAft>
                <a:spcPct val="0"/>
              </a:spcAft>
              <a:defRPr sz="2400" b="1">
                <a:solidFill>
                  <a:schemeClr val="tx1"/>
                </a:solidFill>
                <a:latin typeface="Times New Roman" charset="0"/>
                <a:ea typeface="宋体" charset="0"/>
                <a:cs typeface="宋体" charset="0"/>
              </a:defRPr>
            </a:lvl6pPr>
            <a:lvl7pPr marL="914400" eaLnBrk="0" fontAlgn="base" hangingPunct="0">
              <a:spcBef>
                <a:spcPct val="0"/>
              </a:spcBef>
              <a:spcAft>
                <a:spcPct val="0"/>
              </a:spcAft>
              <a:defRPr sz="2400" b="1">
                <a:solidFill>
                  <a:schemeClr val="tx1"/>
                </a:solidFill>
                <a:latin typeface="Times New Roman" charset="0"/>
                <a:ea typeface="宋体" charset="0"/>
                <a:cs typeface="宋体" charset="0"/>
              </a:defRPr>
            </a:lvl7pPr>
            <a:lvl8pPr marL="1371600" eaLnBrk="0" fontAlgn="base" hangingPunct="0">
              <a:spcBef>
                <a:spcPct val="0"/>
              </a:spcBef>
              <a:spcAft>
                <a:spcPct val="0"/>
              </a:spcAft>
              <a:defRPr sz="2400" b="1">
                <a:solidFill>
                  <a:schemeClr val="tx1"/>
                </a:solidFill>
                <a:latin typeface="Times New Roman" charset="0"/>
                <a:ea typeface="宋体" charset="0"/>
                <a:cs typeface="宋体" charset="0"/>
              </a:defRPr>
            </a:lvl8pPr>
            <a:lvl9pPr marL="1828800" eaLnBrk="0" fontAlgn="base" hangingPunct="0">
              <a:spcBef>
                <a:spcPct val="0"/>
              </a:spcBef>
              <a:spcAft>
                <a:spcPct val="0"/>
              </a:spcAft>
              <a:defRPr sz="2400" b="1">
                <a:solidFill>
                  <a:schemeClr val="tx1"/>
                </a:solidFill>
                <a:latin typeface="Times New Roman" charset="0"/>
                <a:ea typeface="宋体" charset="0"/>
                <a:cs typeface="宋体" charset="0"/>
              </a:defRPr>
            </a:lvl9pPr>
          </a:lstStyle>
          <a:p>
            <a:pPr eaLnBrk="1" hangingPunct="1"/>
            <a:r>
              <a:rPr lang="zh-CN" altLang="en-US" sz="2000" dirty="0" smtClean="0">
                <a:solidFill>
                  <a:srgbClr val="0000FF"/>
                </a:solidFill>
                <a:latin typeface="华文楷体" panose="02010600040101010101" pitchFamily="2" charset="-122"/>
                <a:ea typeface="华文楷体" panose="02010600040101010101" pitchFamily="2" charset="-122"/>
              </a:rPr>
              <a:t>直线加速器</a:t>
            </a:r>
            <a:r>
              <a:rPr lang="en-US" altLang="zh-CN" sz="2800" dirty="0" smtClean="0">
                <a:solidFill>
                  <a:srgbClr val="0000FF"/>
                </a:solidFill>
              </a:rPr>
              <a:t> </a:t>
            </a:r>
            <a:endParaRPr lang="en-US" altLang="zh-CN" sz="2800" dirty="0">
              <a:solidFill>
                <a:srgbClr val="0000FF"/>
              </a:solidFill>
            </a:endParaRPr>
          </a:p>
        </p:txBody>
      </p:sp>
      <p:sp>
        <p:nvSpPr>
          <p:cNvPr id="12" name="Line 11"/>
          <p:cNvSpPr>
            <a:spLocks noChangeShapeType="1"/>
          </p:cNvSpPr>
          <p:nvPr/>
        </p:nvSpPr>
        <p:spPr bwMode="auto">
          <a:xfrm flipH="1" flipV="1">
            <a:off x="4343400" y="3886200"/>
            <a:ext cx="304800" cy="38100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Text Box 12"/>
          <p:cNvSpPr txBox="1">
            <a:spLocks noChangeArrowheads="1"/>
          </p:cNvSpPr>
          <p:nvPr/>
        </p:nvSpPr>
        <p:spPr bwMode="auto">
          <a:xfrm>
            <a:off x="3883584" y="4267200"/>
            <a:ext cx="958917" cy="40011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宋体" charset="0"/>
                <a:cs typeface="宋体" charset="0"/>
              </a:defRPr>
            </a:lvl1pPr>
            <a:lvl2pPr marL="37931725" indent="-37474525" eaLnBrk="0" hangingPunct="0">
              <a:defRPr sz="2400" b="1">
                <a:solidFill>
                  <a:schemeClr val="tx1"/>
                </a:solidFill>
                <a:latin typeface="Times New Roman" charset="0"/>
                <a:ea typeface="宋体" charset="0"/>
                <a:cs typeface="宋体" charset="0"/>
              </a:defRPr>
            </a:lvl2pPr>
            <a:lvl3pPr eaLnBrk="0" hangingPunct="0">
              <a:defRPr sz="2400" b="1">
                <a:solidFill>
                  <a:schemeClr val="tx1"/>
                </a:solidFill>
                <a:latin typeface="Times New Roman" charset="0"/>
                <a:ea typeface="宋体" charset="0"/>
                <a:cs typeface="宋体" charset="0"/>
              </a:defRPr>
            </a:lvl3pPr>
            <a:lvl4pPr eaLnBrk="0" hangingPunct="0">
              <a:defRPr sz="2400" b="1">
                <a:solidFill>
                  <a:schemeClr val="tx1"/>
                </a:solidFill>
                <a:latin typeface="Times New Roman" charset="0"/>
                <a:ea typeface="宋体" charset="0"/>
                <a:cs typeface="宋体" charset="0"/>
              </a:defRPr>
            </a:lvl4pPr>
            <a:lvl5pPr eaLnBrk="0" hangingPunct="0">
              <a:defRPr sz="2400" b="1">
                <a:solidFill>
                  <a:schemeClr val="tx1"/>
                </a:solidFill>
                <a:latin typeface="Times New Roman" charset="0"/>
                <a:ea typeface="宋体" charset="0"/>
                <a:cs typeface="宋体" charset="0"/>
              </a:defRPr>
            </a:lvl5pPr>
            <a:lvl6pPr marL="457200" eaLnBrk="0" fontAlgn="base" hangingPunct="0">
              <a:spcBef>
                <a:spcPct val="0"/>
              </a:spcBef>
              <a:spcAft>
                <a:spcPct val="0"/>
              </a:spcAft>
              <a:defRPr sz="2400" b="1">
                <a:solidFill>
                  <a:schemeClr val="tx1"/>
                </a:solidFill>
                <a:latin typeface="Times New Roman" charset="0"/>
                <a:ea typeface="宋体" charset="0"/>
                <a:cs typeface="宋体" charset="0"/>
              </a:defRPr>
            </a:lvl6pPr>
            <a:lvl7pPr marL="914400" eaLnBrk="0" fontAlgn="base" hangingPunct="0">
              <a:spcBef>
                <a:spcPct val="0"/>
              </a:spcBef>
              <a:spcAft>
                <a:spcPct val="0"/>
              </a:spcAft>
              <a:defRPr sz="2400" b="1">
                <a:solidFill>
                  <a:schemeClr val="tx1"/>
                </a:solidFill>
                <a:latin typeface="Times New Roman" charset="0"/>
                <a:ea typeface="宋体" charset="0"/>
                <a:cs typeface="宋体" charset="0"/>
              </a:defRPr>
            </a:lvl7pPr>
            <a:lvl8pPr marL="1371600" eaLnBrk="0" fontAlgn="base" hangingPunct="0">
              <a:spcBef>
                <a:spcPct val="0"/>
              </a:spcBef>
              <a:spcAft>
                <a:spcPct val="0"/>
              </a:spcAft>
              <a:defRPr sz="2400" b="1">
                <a:solidFill>
                  <a:schemeClr val="tx1"/>
                </a:solidFill>
                <a:latin typeface="Times New Roman" charset="0"/>
                <a:ea typeface="宋体" charset="0"/>
                <a:cs typeface="宋体" charset="0"/>
              </a:defRPr>
            </a:lvl8pPr>
            <a:lvl9pPr marL="1828800" eaLnBrk="0" fontAlgn="base" hangingPunct="0">
              <a:spcBef>
                <a:spcPct val="0"/>
              </a:spcBef>
              <a:spcAft>
                <a:spcPct val="0"/>
              </a:spcAft>
              <a:defRPr sz="2400" b="1">
                <a:solidFill>
                  <a:schemeClr val="tx1"/>
                </a:solidFill>
                <a:latin typeface="Times New Roman" charset="0"/>
                <a:ea typeface="宋体" charset="0"/>
                <a:cs typeface="宋体" charset="0"/>
              </a:defRPr>
            </a:lvl9pPr>
          </a:lstStyle>
          <a:p>
            <a:pPr eaLnBrk="1" hangingPunct="1"/>
            <a:r>
              <a:rPr lang="zh-CN" altLang="en-US" sz="2000" dirty="0" smtClean="0">
                <a:solidFill>
                  <a:srgbClr val="0000FF"/>
                </a:solidFill>
                <a:latin typeface="华文楷体" panose="02010600040101010101" pitchFamily="2" charset="-122"/>
                <a:ea typeface="华文楷体" panose="02010600040101010101" pitchFamily="2" charset="-122"/>
              </a:rPr>
              <a:t>储存环</a:t>
            </a:r>
            <a:endParaRPr lang="en-US" altLang="zh-CN" sz="2000" dirty="0">
              <a:solidFill>
                <a:srgbClr val="0000FF"/>
              </a:solidFill>
              <a:latin typeface="华文楷体" panose="02010600040101010101" pitchFamily="2" charset="-122"/>
              <a:ea typeface="华文楷体" panose="02010600040101010101" pitchFamily="2" charset="-122"/>
            </a:endParaRPr>
          </a:p>
        </p:txBody>
      </p:sp>
      <p:sp>
        <p:nvSpPr>
          <p:cNvPr id="14" name="Text Box 13"/>
          <p:cNvSpPr txBox="1">
            <a:spLocks noChangeArrowheads="1"/>
          </p:cNvSpPr>
          <p:nvPr/>
        </p:nvSpPr>
        <p:spPr bwMode="auto">
          <a:xfrm>
            <a:off x="762000" y="2895600"/>
            <a:ext cx="884238" cy="523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宋体" charset="0"/>
                <a:cs typeface="宋体" charset="0"/>
              </a:defRPr>
            </a:lvl1pPr>
            <a:lvl2pPr marL="37931725" indent="-37474525" eaLnBrk="0" hangingPunct="0">
              <a:defRPr sz="2400" b="1">
                <a:solidFill>
                  <a:schemeClr val="tx1"/>
                </a:solidFill>
                <a:latin typeface="Times New Roman" charset="0"/>
                <a:ea typeface="宋体" charset="0"/>
                <a:cs typeface="宋体" charset="0"/>
              </a:defRPr>
            </a:lvl2pPr>
            <a:lvl3pPr eaLnBrk="0" hangingPunct="0">
              <a:defRPr sz="2400" b="1">
                <a:solidFill>
                  <a:schemeClr val="tx1"/>
                </a:solidFill>
                <a:latin typeface="Times New Roman" charset="0"/>
                <a:ea typeface="宋体" charset="0"/>
                <a:cs typeface="宋体" charset="0"/>
              </a:defRPr>
            </a:lvl3pPr>
            <a:lvl4pPr eaLnBrk="0" hangingPunct="0">
              <a:defRPr sz="2400" b="1">
                <a:solidFill>
                  <a:schemeClr val="tx1"/>
                </a:solidFill>
                <a:latin typeface="Times New Roman" charset="0"/>
                <a:ea typeface="宋体" charset="0"/>
                <a:cs typeface="宋体" charset="0"/>
              </a:defRPr>
            </a:lvl4pPr>
            <a:lvl5pPr eaLnBrk="0" hangingPunct="0">
              <a:defRPr sz="2400" b="1">
                <a:solidFill>
                  <a:schemeClr val="tx1"/>
                </a:solidFill>
                <a:latin typeface="Times New Roman" charset="0"/>
                <a:ea typeface="宋体" charset="0"/>
                <a:cs typeface="宋体" charset="0"/>
              </a:defRPr>
            </a:lvl5pPr>
            <a:lvl6pPr marL="457200" eaLnBrk="0" fontAlgn="base" hangingPunct="0">
              <a:spcBef>
                <a:spcPct val="0"/>
              </a:spcBef>
              <a:spcAft>
                <a:spcPct val="0"/>
              </a:spcAft>
              <a:defRPr sz="2400" b="1">
                <a:solidFill>
                  <a:schemeClr val="tx1"/>
                </a:solidFill>
                <a:latin typeface="Times New Roman" charset="0"/>
                <a:ea typeface="宋体" charset="0"/>
                <a:cs typeface="宋体" charset="0"/>
              </a:defRPr>
            </a:lvl6pPr>
            <a:lvl7pPr marL="914400" eaLnBrk="0" fontAlgn="base" hangingPunct="0">
              <a:spcBef>
                <a:spcPct val="0"/>
              </a:spcBef>
              <a:spcAft>
                <a:spcPct val="0"/>
              </a:spcAft>
              <a:defRPr sz="2400" b="1">
                <a:solidFill>
                  <a:schemeClr val="tx1"/>
                </a:solidFill>
                <a:latin typeface="Times New Roman" charset="0"/>
                <a:ea typeface="宋体" charset="0"/>
                <a:cs typeface="宋体" charset="0"/>
              </a:defRPr>
            </a:lvl7pPr>
            <a:lvl8pPr marL="1371600" eaLnBrk="0" fontAlgn="base" hangingPunct="0">
              <a:spcBef>
                <a:spcPct val="0"/>
              </a:spcBef>
              <a:spcAft>
                <a:spcPct val="0"/>
              </a:spcAft>
              <a:defRPr sz="2400" b="1">
                <a:solidFill>
                  <a:schemeClr val="tx1"/>
                </a:solidFill>
                <a:latin typeface="Times New Roman" charset="0"/>
                <a:ea typeface="宋体" charset="0"/>
                <a:cs typeface="宋体" charset="0"/>
              </a:defRPr>
            </a:lvl8pPr>
            <a:lvl9pPr marL="1828800" eaLnBrk="0" fontAlgn="base" hangingPunct="0">
              <a:spcBef>
                <a:spcPct val="0"/>
              </a:spcBef>
              <a:spcAft>
                <a:spcPct val="0"/>
              </a:spcAft>
              <a:defRPr sz="2400" b="1">
                <a:solidFill>
                  <a:schemeClr val="tx1"/>
                </a:solidFill>
                <a:latin typeface="Times New Roman" charset="0"/>
                <a:ea typeface="宋体" charset="0"/>
                <a:cs typeface="宋体" charset="0"/>
              </a:defRPr>
            </a:lvl9pPr>
          </a:lstStyle>
          <a:p>
            <a:pPr eaLnBrk="1" hangingPunct="1"/>
            <a:r>
              <a:rPr lang="en-US" altLang="zh-CN" sz="2800">
                <a:solidFill>
                  <a:srgbClr val="0000FF"/>
                </a:solidFill>
              </a:rPr>
              <a:t>BES</a:t>
            </a:r>
          </a:p>
        </p:txBody>
      </p:sp>
      <p:sp>
        <p:nvSpPr>
          <p:cNvPr id="15" name="Line 14"/>
          <p:cNvSpPr>
            <a:spLocks noChangeShapeType="1"/>
          </p:cNvSpPr>
          <p:nvPr/>
        </p:nvSpPr>
        <p:spPr bwMode="auto">
          <a:xfrm>
            <a:off x="1447800" y="3429000"/>
            <a:ext cx="381000" cy="30480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6" name="Picture 8" descr="generation_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050" y="3886200"/>
            <a:ext cx="2171887"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3"/>
          <p:cNvSpPr/>
          <p:nvPr/>
        </p:nvSpPr>
        <p:spPr>
          <a:xfrm>
            <a:off x="7441098" y="4094300"/>
            <a:ext cx="957850" cy="2119228"/>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宋体" charset="0"/>
              <a:cs typeface="宋体" charset="0"/>
            </a:endParaRPr>
          </a:p>
        </p:txBody>
      </p:sp>
      <p:sp>
        <p:nvSpPr>
          <p:cNvPr id="18" name="Rectangle 14"/>
          <p:cNvSpPr/>
          <p:nvPr/>
        </p:nvSpPr>
        <p:spPr>
          <a:xfrm>
            <a:off x="8402620" y="5148648"/>
            <a:ext cx="533400" cy="1064879"/>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宋体" charset="0"/>
              <a:cs typeface="宋体" charset="0"/>
            </a:endParaRPr>
          </a:p>
        </p:txBody>
      </p:sp>
      <p:cxnSp>
        <p:nvCxnSpPr>
          <p:cNvPr id="19" name="Straight Connector 16"/>
          <p:cNvCxnSpPr/>
          <p:nvPr/>
        </p:nvCxnSpPr>
        <p:spPr>
          <a:xfrm flipH="1">
            <a:off x="7920023" y="5155492"/>
            <a:ext cx="3175" cy="1047666"/>
          </a:xfrm>
          <a:prstGeom prst="line">
            <a:avLst/>
          </a:prstGeom>
          <a:ln w="38100" cap="flat" cmpd="sng" algn="ctr">
            <a:solidFill>
              <a:schemeClr val="bg2">
                <a:lumMod val="5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Rectangle 942"/>
          <p:cNvSpPr>
            <a:spLocks noChangeArrowheads="1"/>
          </p:cNvSpPr>
          <p:nvPr/>
        </p:nvSpPr>
        <p:spPr bwMode="auto">
          <a:xfrm>
            <a:off x="65680" y="914400"/>
            <a:ext cx="4168775"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b="0" dirty="0" err="1">
                <a:solidFill>
                  <a:srgbClr val="0000FF"/>
                </a:solidFill>
                <a:latin typeface="Calibri" charset="0"/>
                <a:ea typeface="华文新魏" charset="0"/>
                <a:cs typeface="华文新魏" charset="0"/>
              </a:rPr>
              <a:t>E</a:t>
            </a:r>
            <a:r>
              <a:rPr lang="en-US" altLang="zh-CN" sz="2400" b="0" baseline="-25000" dirty="0" err="1">
                <a:solidFill>
                  <a:srgbClr val="0000FF"/>
                </a:solidFill>
                <a:latin typeface="Calibri" charset="0"/>
                <a:ea typeface="华文新魏" charset="0"/>
                <a:cs typeface="华文新魏" charset="0"/>
              </a:rPr>
              <a:t>beam</a:t>
            </a:r>
            <a:r>
              <a:rPr lang="en-US" altLang="zh-CN" sz="2400" b="0" dirty="0">
                <a:solidFill>
                  <a:srgbClr val="0000FF"/>
                </a:solidFill>
                <a:latin typeface="Calibri" charset="0"/>
                <a:ea typeface="华文新魏" charset="0"/>
                <a:cs typeface="华文新魏" charset="0"/>
              </a:rPr>
              <a:t>: 1.0-2.1 (</a:t>
            </a:r>
            <a:r>
              <a:rPr lang="en-US" altLang="zh-CN" sz="2400" b="0" dirty="0">
                <a:solidFill>
                  <a:srgbClr val="FF0000"/>
                </a:solidFill>
                <a:latin typeface="Calibri" charset="0"/>
                <a:ea typeface="华文新魏" charset="0"/>
                <a:cs typeface="华文新魏" charset="0"/>
              </a:rPr>
              <a:t>2.3</a:t>
            </a:r>
            <a:r>
              <a:rPr lang="en-US" altLang="zh-CN" sz="2400" b="0" dirty="0">
                <a:solidFill>
                  <a:srgbClr val="0000FF"/>
                </a:solidFill>
                <a:latin typeface="Calibri" charset="0"/>
                <a:ea typeface="华文新魏" charset="0"/>
                <a:cs typeface="华文新魏" charset="0"/>
              </a:rPr>
              <a:t>) </a:t>
            </a:r>
            <a:r>
              <a:rPr lang="en-US" altLang="zh-CN" sz="2400" b="0" dirty="0" err="1">
                <a:solidFill>
                  <a:srgbClr val="0000FF"/>
                </a:solidFill>
                <a:latin typeface="Calibri" charset="0"/>
                <a:ea typeface="华文新魏" charset="0"/>
                <a:cs typeface="华文新魏" charset="0"/>
              </a:rPr>
              <a:t>GeV</a:t>
            </a:r>
            <a:r>
              <a:rPr lang="en-US" altLang="zh-CN" sz="2400" b="0" dirty="0">
                <a:solidFill>
                  <a:srgbClr val="0000FF"/>
                </a:solidFill>
                <a:latin typeface="Calibri" charset="0"/>
                <a:ea typeface="华文新魏" charset="0"/>
                <a:cs typeface="华文新魏" charset="0"/>
              </a:rPr>
              <a:t>        </a:t>
            </a:r>
          </a:p>
          <a:p>
            <a:r>
              <a:rPr lang="en-US" altLang="zh-CN" sz="2400" b="0" dirty="0" err="1">
                <a:solidFill>
                  <a:srgbClr val="0000FF"/>
                </a:solidFill>
                <a:latin typeface="Symbol" charset="0"/>
                <a:cs typeface="Symbol" charset="0"/>
              </a:rPr>
              <a:t>s</a:t>
            </a:r>
            <a:r>
              <a:rPr lang="en-US" altLang="zh-CN" sz="2400" b="0" baseline="-25000" dirty="0" err="1">
                <a:solidFill>
                  <a:srgbClr val="0000FF"/>
                </a:solidFill>
                <a:latin typeface="Symbol" charset="0"/>
                <a:cs typeface="Symbol" charset="0"/>
              </a:rPr>
              <a:t>E</a:t>
            </a:r>
            <a:r>
              <a:rPr lang="en-US" altLang="zh-CN" sz="2400" b="0" dirty="0">
                <a:solidFill>
                  <a:srgbClr val="0000FF"/>
                </a:solidFill>
                <a:latin typeface="Symbol" charset="0"/>
                <a:cs typeface="Symbol" charset="0"/>
              </a:rPr>
              <a:t>:     </a:t>
            </a:r>
            <a:r>
              <a:rPr lang="en-US" altLang="zh-CN" sz="2400" b="0" dirty="0">
                <a:solidFill>
                  <a:srgbClr val="0000FF"/>
                </a:solidFill>
                <a:latin typeface="Calibri" charset="0"/>
                <a:cs typeface="Times New Roman" charset="0"/>
              </a:rPr>
              <a:t>5.16×10</a:t>
            </a:r>
            <a:r>
              <a:rPr lang="en-US" altLang="zh-CN" sz="2400" b="0" baseline="30000" dirty="0">
                <a:solidFill>
                  <a:srgbClr val="0000FF"/>
                </a:solidFill>
                <a:latin typeface="Calibri" charset="0"/>
                <a:cs typeface="Times New Roman" charset="0"/>
              </a:rPr>
              <a:t>-4</a:t>
            </a:r>
            <a:r>
              <a:rPr lang="en-US" altLang="zh-CN" sz="2400" b="0" dirty="0">
                <a:solidFill>
                  <a:srgbClr val="0000FF"/>
                </a:solidFill>
                <a:latin typeface="Calibri" charset="0"/>
                <a:ea typeface="华文新魏" charset="0"/>
                <a:cs typeface="华文新魏" charset="0"/>
              </a:rPr>
              <a:t>    </a:t>
            </a:r>
          </a:p>
          <a:p>
            <a:r>
              <a:rPr lang="en-US" altLang="zh-CN" sz="2400" b="0" dirty="0">
                <a:solidFill>
                  <a:srgbClr val="0000FF"/>
                </a:solidFill>
                <a:latin typeface="Calibri" charset="0"/>
                <a:ea typeface="华文新魏" charset="0"/>
                <a:cs typeface="华文新魏" charset="0"/>
              </a:rPr>
              <a:t>L</a:t>
            </a:r>
            <a:r>
              <a:rPr lang="en-US" altLang="zh-CN" sz="2400" b="0">
                <a:solidFill>
                  <a:srgbClr val="0000FF"/>
                </a:solidFill>
                <a:latin typeface="Calibri" charset="0"/>
                <a:ea typeface="华文新魏" charset="0"/>
                <a:cs typeface="华文新魏" charset="0"/>
              </a:rPr>
              <a:t>:        </a:t>
            </a:r>
            <a:r>
              <a:rPr lang="en-US" altLang="zh-CN" sz="2400">
                <a:solidFill>
                  <a:srgbClr val="FF0000"/>
                </a:solidFill>
                <a:latin typeface="Calibri" charset="0"/>
                <a:ea typeface="华文新魏" charset="0"/>
                <a:cs typeface="华文新魏" charset="0"/>
              </a:rPr>
              <a:t>1</a:t>
            </a:r>
            <a:r>
              <a:rPr lang="en-US" altLang="zh-CN" sz="2400" b="0" smtClean="0">
                <a:solidFill>
                  <a:srgbClr val="FF0000"/>
                </a:solidFill>
                <a:latin typeface="Calibri" charset="0"/>
                <a:cs typeface="Times New Roman" charset="0"/>
              </a:rPr>
              <a:t>×10</a:t>
            </a:r>
            <a:r>
              <a:rPr lang="en-US" altLang="zh-CN" sz="2400" b="0" baseline="30000" smtClean="0">
                <a:solidFill>
                  <a:srgbClr val="FF0000"/>
                </a:solidFill>
                <a:latin typeface="Calibri" charset="0"/>
                <a:cs typeface="Times New Roman" charset="0"/>
              </a:rPr>
              <a:t>33</a:t>
            </a:r>
            <a:r>
              <a:rPr lang="en-US" altLang="zh-CN" sz="2400" b="0" baseline="30000" smtClean="0">
                <a:solidFill>
                  <a:srgbClr val="0000FF"/>
                </a:solidFill>
                <a:latin typeface="Calibri" charset="0"/>
                <a:cs typeface="Times New Roman" charset="0"/>
              </a:rPr>
              <a:t>  </a:t>
            </a:r>
            <a:r>
              <a:rPr lang="en-US" altLang="zh-CN" sz="2400" b="0" dirty="0">
                <a:solidFill>
                  <a:srgbClr val="0000FF"/>
                </a:solidFill>
                <a:latin typeface="Calibri" charset="0"/>
                <a:cs typeface="Times New Roman" charset="0"/>
              </a:rPr>
              <a:t>cm</a:t>
            </a:r>
            <a:r>
              <a:rPr lang="en-US" altLang="zh-CN" sz="2400" b="0" baseline="30000" dirty="0">
                <a:solidFill>
                  <a:srgbClr val="0000FF"/>
                </a:solidFill>
                <a:latin typeface="Calibri" charset="0"/>
                <a:cs typeface="Times New Roman" charset="0"/>
              </a:rPr>
              <a:t>-2</a:t>
            </a:r>
            <a:r>
              <a:rPr lang="en-US" altLang="zh-CN" sz="2400" b="0" dirty="0">
                <a:solidFill>
                  <a:srgbClr val="0000FF"/>
                </a:solidFill>
                <a:latin typeface="Calibri" charset="0"/>
                <a:cs typeface="Times New Roman" charset="0"/>
              </a:rPr>
              <a:t>s</a:t>
            </a:r>
            <a:r>
              <a:rPr lang="en-US" altLang="zh-CN" sz="2400" b="0" baseline="30000" dirty="0">
                <a:solidFill>
                  <a:srgbClr val="0000FF"/>
                </a:solidFill>
                <a:latin typeface="Calibri" charset="0"/>
                <a:cs typeface="Times New Roman" charset="0"/>
              </a:rPr>
              <a:t>-1</a:t>
            </a:r>
            <a:r>
              <a:rPr lang="en-US" altLang="zh-CN" sz="2400" b="0" dirty="0">
                <a:solidFill>
                  <a:srgbClr val="0000FF"/>
                </a:solidFill>
                <a:latin typeface="Calibri" charset="0"/>
                <a:cs typeface="Times New Roman" charset="0"/>
              </a:rPr>
              <a:t> @3770</a:t>
            </a:r>
          </a:p>
        </p:txBody>
      </p:sp>
      <p:sp>
        <p:nvSpPr>
          <p:cNvPr id="21" name="TextBox 20"/>
          <p:cNvSpPr txBox="1"/>
          <p:nvPr/>
        </p:nvSpPr>
        <p:spPr>
          <a:xfrm>
            <a:off x="5148064" y="980728"/>
            <a:ext cx="3282118" cy="830997"/>
          </a:xfrm>
          <a:prstGeom prst="rect">
            <a:avLst/>
          </a:prstGeom>
          <a:noFill/>
        </p:spPr>
        <p:txBody>
          <a:bodyPr wrap="none" rtlCol="0">
            <a:spAutoFit/>
          </a:bodyPr>
          <a:lstStyle/>
          <a:p>
            <a:r>
              <a:rPr lang="zh-CN" altLang="en-US" sz="2400" b="1" dirty="0" smtClean="0">
                <a:solidFill>
                  <a:srgbClr val="FF0000"/>
                </a:solidFill>
              </a:rPr>
              <a:t>世界上唯一运行在</a:t>
            </a:r>
            <a:r>
              <a:rPr lang="en-US" altLang="zh-CN" sz="2400" b="1" dirty="0" smtClean="0">
                <a:solidFill>
                  <a:srgbClr val="FF0000"/>
                </a:solidFill>
                <a:latin typeface="Symbol" charset="2"/>
                <a:cs typeface="Symbol" charset="2"/>
              </a:rPr>
              <a:t>t</a:t>
            </a:r>
            <a:r>
              <a:rPr lang="en-US" altLang="zh-CN" sz="2400" b="1" dirty="0" smtClean="0">
                <a:solidFill>
                  <a:srgbClr val="FF0000"/>
                </a:solidFill>
              </a:rPr>
              <a:t>-c</a:t>
            </a:r>
            <a:r>
              <a:rPr lang="zh-CN" altLang="en-US" sz="2400" b="1" dirty="0" smtClean="0">
                <a:solidFill>
                  <a:srgbClr val="FF0000"/>
                </a:solidFill>
              </a:rPr>
              <a:t>能</a:t>
            </a:r>
            <a:endParaRPr lang="en-US" altLang="zh-CN" sz="2400" b="1" dirty="0" smtClean="0">
              <a:solidFill>
                <a:srgbClr val="FF0000"/>
              </a:solidFill>
            </a:endParaRPr>
          </a:p>
          <a:p>
            <a:r>
              <a:rPr lang="zh-CN" altLang="en-US" sz="2400" b="1" dirty="0" smtClean="0">
                <a:solidFill>
                  <a:srgbClr val="FF0000"/>
                </a:solidFill>
              </a:rPr>
              <a:t>区的正负电子对碰机！</a:t>
            </a:r>
            <a:endParaRPr lang="en-US" sz="2400" b="1" dirty="0">
              <a:solidFill>
                <a:srgbClr val="FF0000"/>
              </a:solidFill>
            </a:endParaRPr>
          </a:p>
        </p:txBody>
      </p:sp>
      <p:pic>
        <p:nvPicPr>
          <p:cNvPr id="22" name="Picture 18"/>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54275" y="4804537"/>
            <a:ext cx="3174124" cy="180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对象 22"/>
          <p:cNvGraphicFramePr>
            <a:graphicFrameLocks noChangeAspect="1"/>
          </p:cNvGraphicFramePr>
          <p:nvPr>
            <p:extLst/>
          </p:nvPr>
        </p:nvGraphicFramePr>
        <p:xfrm>
          <a:off x="65680" y="4357303"/>
          <a:ext cx="2835275" cy="2228850"/>
        </p:xfrm>
        <a:graphic>
          <a:graphicData uri="http://schemas.openxmlformats.org/presentationml/2006/ole">
            <mc:AlternateContent xmlns:mc="http://schemas.openxmlformats.org/markup-compatibility/2006">
              <mc:Choice xmlns:v="urn:schemas-microsoft-com:vml" Requires="v">
                <p:oleObj spid="_x0000_s1030" name="Photo Editor 照片" r:id="rId6" imgW="7695238" imgH="5904762" progId="">
                  <p:embed/>
                </p:oleObj>
              </mc:Choice>
              <mc:Fallback>
                <p:oleObj name="Photo Editor 照片" r:id="rId6" imgW="7695238" imgH="5904762" progId="">
                  <p:embed/>
                  <p:pic>
                    <p:nvPicPr>
                      <p:cNvPr id="23" name="对象 22"/>
                      <p:cNvPicPr>
                        <a:picLocks noChangeAspect="1" noChangeArrowheads="1"/>
                      </p:cNvPicPr>
                      <p:nvPr/>
                    </p:nvPicPr>
                    <p:blipFill>
                      <a:blip r:embed="rId7">
                        <a:extLst>
                          <a:ext uri="{28A0092B-C50C-407E-A947-70E740481C1C}">
                            <a14:useLocalDpi xmlns:a14="http://schemas.microsoft.com/office/drawing/2010/main" val="0"/>
                          </a:ext>
                        </a:extLst>
                      </a:blip>
                      <a:srcRect l="23392" t="6097" r="14035" b="12193"/>
                      <a:stretch>
                        <a:fillRect/>
                      </a:stretch>
                    </p:blipFill>
                    <p:spPr bwMode="auto">
                      <a:xfrm>
                        <a:off x="65680" y="4357303"/>
                        <a:ext cx="2835275" cy="22288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28320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16</a:t>
            </a:fld>
            <a:endParaRPr lang="en-US" dirty="0"/>
          </a:p>
        </p:txBody>
      </p:sp>
      <p:sp>
        <p:nvSpPr>
          <p:cNvPr id="6" name="标题 5"/>
          <p:cNvSpPr>
            <a:spLocks noGrp="1"/>
          </p:cNvSpPr>
          <p:nvPr>
            <p:ph type="title"/>
          </p:nvPr>
        </p:nvSpPr>
        <p:spPr/>
        <p:txBody>
          <a:bodyPr>
            <a:normAutofit fontScale="90000"/>
          </a:bodyPr>
          <a:lstStyle/>
          <a:p>
            <a:r>
              <a:rPr lang="en-US" altLang="zh-CN" sz="2700" dirty="0">
                <a:solidFill>
                  <a:srgbClr val="FF0000"/>
                </a:solidFill>
                <a:latin typeface="Calisto MT" panose="02040603050505030304" pitchFamily="18" charset="0"/>
                <a:ea typeface="宋体" charset="0"/>
                <a:cs typeface="宋体" charset="0"/>
              </a:rPr>
              <a:t>USTC</a:t>
            </a:r>
            <a:r>
              <a:rPr lang="en-US" altLang="zh-CN" sz="2700" dirty="0">
                <a:latin typeface="Calisto MT" panose="02040603050505030304" pitchFamily="18" charset="0"/>
                <a:ea typeface="宋体" charset="0"/>
                <a:cs typeface="宋体" charset="0"/>
              </a:rPr>
              <a:t> </a:t>
            </a:r>
            <a:r>
              <a:rPr lang="en-US" altLang="zh-CN" sz="2700" dirty="0">
                <a:solidFill>
                  <a:schemeClr val="tx1"/>
                </a:solidFill>
                <a:latin typeface="Calisto MT" panose="02040603050505030304" pitchFamily="18" charset="0"/>
                <a:ea typeface="宋体" charset="0"/>
                <a:cs typeface="宋体" charset="0"/>
              </a:rPr>
              <a:t>made</a:t>
            </a:r>
            <a:r>
              <a:rPr lang="en-US" altLang="zh-CN" sz="2700" dirty="0">
                <a:latin typeface="Calisto MT" panose="02040603050505030304" pitchFamily="18" charset="0"/>
                <a:ea typeface="宋体" charset="0"/>
                <a:cs typeface="宋体" charset="0"/>
              </a:rPr>
              <a:t> </a:t>
            </a:r>
            <a:r>
              <a:rPr lang="en-US" altLang="zh-CN" sz="2700" dirty="0">
                <a:solidFill>
                  <a:srgbClr val="FF0000"/>
                </a:solidFill>
                <a:latin typeface="Calisto MT" panose="02040603050505030304" pitchFamily="18" charset="0"/>
                <a:ea typeface="宋体" charset="0"/>
                <a:cs typeface="宋体" charset="0"/>
              </a:rPr>
              <a:t>great</a:t>
            </a:r>
            <a:r>
              <a:rPr lang="en-US" altLang="zh-CN" sz="2700" dirty="0">
                <a:latin typeface="Calisto MT" panose="02040603050505030304" pitchFamily="18" charset="0"/>
                <a:ea typeface="宋体" charset="0"/>
                <a:cs typeface="宋体" charset="0"/>
              </a:rPr>
              <a:t> </a:t>
            </a:r>
            <a:r>
              <a:rPr lang="en-US" altLang="zh-CN" sz="2700" dirty="0">
                <a:solidFill>
                  <a:schemeClr val="tx1"/>
                </a:solidFill>
                <a:latin typeface="Calisto MT" panose="02040603050505030304" pitchFamily="18" charset="0"/>
                <a:ea typeface="宋体" charset="0"/>
                <a:cs typeface="宋体" charset="0"/>
              </a:rPr>
              <a:t>contribution to BES-III construction </a:t>
            </a:r>
            <a:r>
              <a:rPr lang="en-US" altLang="zh-CN" sz="2200" dirty="0">
                <a:latin typeface="Calisto MT" panose="02040603050505030304" pitchFamily="18" charset="0"/>
                <a:ea typeface="宋体" charset="0"/>
                <a:cs typeface="宋体" charset="0"/>
              </a:rPr>
              <a:t/>
            </a:r>
            <a:br>
              <a:rPr lang="en-US" altLang="zh-CN" sz="2200" dirty="0">
                <a:latin typeface="Calisto MT" panose="02040603050505030304" pitchFamily="18" charset="0"/>
                <a:ea typeface="宋体" charset="0"/>
                <a:cs typeface="宋体" charset="0"/>
              </a:rPr>
            </a:br>
            <a:r>
              <a:rPr lang="en-US" altLang="zh-CN" sz="2200" dirty="0">
                <a:solidFill>
                  <a:srgbClr val="0000FF"/>
                </a:solidFill>
                <a:latin typeface="Calisto MT" panose="02040603050505030304" pitchFamily="18" charset="0"/>
                <a:ea typeface="宋体" charset="0"/>
                <a:cs typeface="宋体" charset="0"/>
              </a:rPr>
              <a:t>Five sub-systems </a:t>
            </a:r>
            <a:r>
              <a:rPr lang="en-US" altLang="zh-CN" sz="2200" dirty="0">
                <a:solidFill>
                  <a:schemeClr val="tx1"/>
                </a:solidFill>
                <a:latin typeface="Calisto MT" panose="02040603050505030304" pitchFamily="18" charset="0"/>
                <a:ea typeface="宋体" charset="0"/>
                <a:cs typeface="宋体" charset="0"/>
              </a:rPr>
              <a:t>have been designed &amp; built for BES-III from </a:t>
            </a:r>
            <a:r>
              <a:rPr lang="en-US" altLang="zh-CN" sz="2200" dirty="0" smtClean="0">
                <a:solidFill>
                  <a:schemeClr val="tx1"/>
                </a:solidFill>
                <a:latin typeface="Calisto MT" panose="02040603050505030304" pitchFamily="18" charset="0"/>
                <a:ea typeface="宋体" charset="0"/>
                <a:cs typeface="宋体" charset="0"/>
              </a:rPr>
              <a:t>USTC</a:t>
            </a:r>
            <a:endParaRPr lang="zh-CN" altLang="en-US" dirty="0">
              <a:solidFill>
                <a:schemeClr val="tx1"/>
              </a:solidFill>
            </a:endParaRPr>
          </a:p>
        </p:txBody>
      </p:sp>
      <p:sp>
        <p:nvSpPr>
          <p:cNvPr id="7" name="Slide Number Placeholder 31"/>
          <p:cNvSpPr txBox="1">
            <a:spLocks/>
          </p:cNvSpPr>
          <p:nvPr/>
        </p:nvSpPr>
        <p:spPr>
          <a:xfrm>
            <a:off x="6695094" y="623022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9A2F6C-EB47-8E48-9100-153391A91E0C}" type="slidenum">
              <a:rPr lang="en-US" smtClean="0"/>
              <a:pPr/>
              <a:t>16</a:t>
            </a:fld>
            <a:endParaRPr lang="en-US"/>
          </a:p>
        </p:txBody>
      </p:sp>
      <p:pic>
        <p:nvPicPr>
          <p:cNvPr id="8" name="Picture 4"/>
          <p:cNvPicPr>
            <a:picLocks noChangeAspect="1"/>
          </p:cNvPicPr>
          <p:nvPr/>
        </p:nvPicPr>
        <p:blipFill>
          <a:blip r:embed="rId3"/>
          <a:stretch>
            <a:fillRect/>
          </a:stretch>
        </p:blipFill>
        <p:spPr>
          <a:xfrm>
            <a:off x="2482505" y="946469"/>
            <a:ext cx="4456328" cy="3339171"/>
          </a:xfrm>
          <a:prstGeom prst="rect">
            <a:avLst/>
          </a:prstGeom>
        </p:spPr>
      </p:pic>
      <p:sp>
        <p:nvSpPr>
          <p:cNvPr id="9" name="Text Box 17"/>
          <p:cNvSpPr txBox="1">
            <a:spLocks noChangeArrowheads="1"/>
          </p:cNvSpPr>
          <p:nvPr/>
        </p:nvSpPr>
        <p:spPr bwMode="auto">
          <a:xfrm>
            <a:off x="2309112" y="4086314"/>
            <a:ext cx="5480410" cy="2308324"/>
          </a:xfrm>
          <a:prstGeom prst="rect">
            <a:avLst/>
          </a:prstGeom>
          <a:noFill/>
          <a:ln>
            <a:noFill/>
          </a:ln>
          <a:extLst>
            <a:ext uri="{909E8E84-426E-40dd-AFC4-6F175D3DCCD1}">
              <a14:hiddenFill xmlns="" xmlns:a14="http://schemas.microsoft.com/office/drawing/2010/main">
                <a:solidFill>
                  <a:srgbClr val="FFFF99"/>
                </a:solidFill>
              </a14:hiddenFill>
            </a:ext>
            <a:ext uri="{91240B29-F687-4f45-9708-019B960494DF}">
              <a14:hiddenLine xmlns="" xmlns:a14="http://schemas.microsoft.com/office/drawing/2010/main" w="9525">
                <a:solidFill>
                  <a:srgbClr val="FF0000"/>
                </a:solidFill>
                <a:miter lim="800000"/>
                <a:headEnd/>
                <a:tailEnd/>
              </a14:hiddenLine>
            </a:ext>
          </a:extLst>
        </p:spPr>
        <p:txBody>
          <a:bodyPr wrap="square">
            <a:spAutoFit/>
          </a:bodyPr>
          <a:lstStyle>
            <a:lvl1pPr defTabSz="457200" eaLnBrk="0" hangingPunct="0">
              <a:defRPr kumimoji="1" sz="2400" b="1">
                <a:solidFill>
                  <a:schemeClr val="tx1"/>
                </a:solidFill>
                <a:latin typeface="Times New Roman" charset="0"/>
                <a:ea typeface="黑体" charset="0"/>
                <a:cs typeface="黑体" charset="0"/>
              </a:defRPr>
            </a:lvl1pPr>
            <a:lvl2pPr marL="742950" indent="-285750" defTabSz="457200" eaLnBrk="0" hangingPunct="0">
              <a:defRPr kumimoji="1" sz="2400" b="1">
                <a:solidFill>
                  <a:schemeClr val="tx1"/>
                </a:solidFill>
                <a:latin typeface="Times New Roman" charset="0"/>
                <a:ea typeface="黑体" charset="0"/>
                <a:cs typeface="黑体" charset="0"/>
              </a:defRPr>
            </a:lvl2pPr>
            <a:lvl3pPr marL="1143000" indent="-228600" defTabSz="457200" eaLnBrk="0" hangingPunct="0">
              <a:defRPr kumimoji="1" sz="2400" b="1">
                <a:solidFill>
                  <a:schemeClr val="tx1"/>
                </a:solidFill>
                <a:latin typeface="Times New Roman" charset="0"/>
                <a:ea typeface="黑体" charset="0"/>
                <a:cs typeface="黑体" charset="0"/>
              </a:defRPr>
            </a:lvl3pPr>
            <a:lvl4pPr marL="1600200" indent="-228600" defTabSz="457200" eaLnBrk="0" hangingPunct="0">
              <a:defRPr kumimoji="1" sz="2400" b="1">
                <a:solidFill>
                  <a:schemeClr val="tx1"/>
                </a:solidFill>
                <a:latin typeface="Times New Roman" charset="0"/>
                <a:ea typeface="黑体" charset="0"/>
                <a:cs typeface="黑体" charset="0"/>
              </a:defRPr>
            </a:lvl4pPr>
            <a:lvl5pPr marL="2057400" indent="-228600" defTabSz="457200" eaLnBrk="0" hangingPunct="0">
              <a:defRPr kumimoji="1" sz="2400" b="1">
                <a:solidFill>
                  <a:schemeClr val="tx1"/>
                </a:solidFill>
                <a:latin typeface="Times New Roman" charset="0"/>
                <a:ea typeface="黑体" charset="0"/>
                <a:cs typeface="黑体" charset="0"/>
              </a:defRPr>
            </a:lvl5pPr>
            <a:lvl6pPr marL="2514600" indent="-228600" algn="ctr" eaLnBrk="0" fontAlgn="base" hangingPunct="0">
              <a:spcBef>
                <a:spcPct val="0"/>
              </a:spcBef>
              <a:spcAft>
                <a:spcPct val="0"/>
              </a:spcAft>
              <a:defRPr kumimoji="1" sz="2400" b="1">
                <a:solidFill>
                  <a:schemeClr val="tx1"/>
                </a:solidFill>
                <a:latin typeface="Times New Roman" charset="0"/>
                <a:ea typeface="黑体" charset="0"/>
                <a:cs typeface="黑体" charset="0"/>
              </a:defRPr>
            </a:lvl6pPr>
            <a:lvl7pPr marL="2971800" indent="-228600" algn="ctr" eaLnBrk="0" fontAlgn="base" hangingPunct="0">
              <a:spcBef>
                <a:spcPct val="0"/>
              </a:spcBef>
              <a:spcAft>
                <a:spcPct val="0"/>
              </a:spcAft>
              <a:defRPr kumimoji="1" sz="2400" b="1">
                <a:solidFill>
                  <a:schemeClr val="tx1"/>
                </a:solidFill>
                <a:latin typeface="Times New Roman" charset="0"/>
                <a:ea typeface="黑体" charset="0"/>
                <a:cs typeface="黑体" charset="0"/>
              </a:defRPr>
            </a:lvl7pPr>
            <a:lvl8pPr marL="3429000" indent="-228600" algn="ctr" eaLnBrk="0" fontAlgn="base" hangingPunct="0">
              <a:spcBef>
                <a:spcPct val="0"/>
              </a:spcBef>
              <a:spcAft>
                <a:spcPct val="0"/>
              </a:spcAft>
              <a:defRPr kumimoji="1" sz="2400" b="1">
                <a:solidFill>
                  <a:schemeClr val="tx1"/>
                </a:solidFill>
                <a:latin typeface="Times New Roman" charset="0"/>
                <a:ea typeface="黑体" charset="0"/>
                <a:cs typeface="黑体" charset="0"/>
              </a:defRPr>
            </a:lvl8pPr>
            <a:lvl9pPr marL="3886200" indent="-228600" algn="ctr" eaLnBrk="0" fontAlgn="base" hangingPunct="0">
              <a:spcBef>
                <a:spcPct val="0"/>
              </a:spcBef>
              <a:spcAft>
                <a:spcPct val="0"/>
              </a:spcAft>
              <a:defRPr kumimoji="1" sz="2400" b="1">
                <a:solidFill>
                  <a:schemeClr val="tx1"/>
                </a:solidFill>
                <a:latin typeface="Times New Roman" charset="0"/>
                <a:ea typeface="黑体" charset="0"/>
                <a:cs typeface="黑体" charset="0"/>
              </a:defRPr>
            </a:lvl9pPr>
          </a:lstStyle>
          <a:p>
            <a:pPr marL="285750" indent="-285750" algn="l" eaLnBrk="1" hangingPunct="1">
              <a:buFont typeface="Arial"/>
              <a:buChar char="•"/>
            </a:pPr>
            <a:r>
              <a:rPr kumimoji="0" lang="en-US" altLang="zh-CN" b="0" dirty="0" smtClean="0">
                <a:latin typeface="+mn-lt"/>
                <a:ea typeface="宋体" charset="0"/>
                <a:cs typeface="宋体" charset="0"/>
              </a:rPr>
              <a:t>Luminosity </a:t>
            </a:r>
            <a:r>
              <a:rPr kumimoji="0" lang="en-US" altLang="zh-CN" b="0" dirty="0">
                <a:latin typeface="+mn-lt"/>
                <a:ea typeface="宋体" charset="0"/>
                <a:cs typeface="宋体" charset="0"/>
              </a:rPr>
              <a:t>Monitor </a:t>
            </a:r>
          </a:p>
          <a:p>
            <a:pPr marL="285750" indent="-285750" algn="l" eaLnBrk="1" hangingPunct="1">
              <a:buFont typeface="Arial"/>
              <a:buChar char="•"/>
            </a:pPr>
            <a:r>
              <a:rPr kumimoji="0" lang="en-US" altLang="zh-CN" b="0" dirty="0" smtClean="0">
                <a:latin typeface="+mn-lt"/>
                <a:ea typeface="宋体" charset="0"/>
                <a:cs typeface="宋体" charset="0"/>
              </a:rPr>
              <a:t>End </a:t>
            </a:r>
            <a:r>
              <a:rPr kumimoji="0" lang="en-US" altLang="zh-CN" b="0" dirty="0">
                <a:latin typeface="+mn-lt"/>
                <a:ea typeface="宋体" charset="0"/>
                <a:cs typeface="宋体" charset="0"/>
              </a:rPr>
              <a:t>Cap Time of Flight (TOF</a:t>
            </a:r>
            <a:r>
              <a:rPr kumimoji="0" lang="en-US" altLang="zh-CN" b="0" dirty="0" smtClean="0">
                <a:latin typeface="+mn-lt"/>
                <a:ea typeface="宋体" charset="0"/>
                <a:cs typeface="宋体" charset="0"/>
              </a:rPr>
              <a:t>)</a:t>
            </a:r>
            <a:endParaRPr kumimoji="0" lang="en-US" altLang="zh-CN" b="0" dirty="0">
              <a:latin typeface="+mn-lt"/>
              <a:ea typeface="宋体" charset="0"/>
              <a:cs typeface="宋体" charset="0"/>
              <a:sym typeface="Symbol" charset="0"/>
            </a:endParaRPr>
          </a:p>
          <a:p>
            <a:pPr marL="285750" indent="-285750" algn="l" eaLnBrk="1" hangingPunct="1">
              <a:buFont typeface="Arial"/>
              <a:buChar char="•"/>
            </a:pPr>
            <a:r>
              <a:rPr kumimoji="0" lang="en-US" altLang="zh-CN" b="0" dirty="0" smtClean="0">
                <a:latin typeface="+mn-lt"/>
                <a:ea typeface="宋体" charset="0"/>
                <a:cs typeface="宋体" charset="0"/>
              </a:rPr>
              <a:t>1/3 of the entire read out electronics </a:t>
            </a:r>
          </a:p>
          <a:p>
            <a:pPr marL="285750" indent="-285750" algn="l" eaLnBrk="1" hangingPunct="1">
              <a:buFont typeface="Arial"/>
              <a:buChar char="•"/>
            </a:pPr>
            <a:r>
              <a:rPr kumimoji="0" lang="en-US" altLang="zh-CN" b="0" dirty="0" smtClean="0">
                <a:latin typeface="+mn-lt"/>
                <a:ea typeface="宋体" charset="0"/>
                <a:cs typeface="宋体" charset="0"/>
              </a:rPr>
              <a:t>BES</a:t>
            </a:r>
            <a:r>
              <a:rPr kumimoji="0" lang="en-US" altLang="zh-CN" b="0" dirty="0">
                <a:latin typeface="+mn-lt"/>
                <a:ea typeface="宋体" charset="0"/>
                <a:cs typeface="宋体" charset="0"/>
              </a:rPr>
              <a:t>-III TOF Sub-Trigger </a:t>
            </a:r>
            <a:endParaRPr kumimoji="0" lang="en-US" altLang="zh-CN" b="0" dirty="0" smtClean="0">
              <a:latin typeface="+mn-lt"/>
              <a:ea typeface="宋体" charset="0"/>
              <a:cs typeface="宋体" charset="0"/>
            </a:endParaRPr>
          </a:p>
          <a:p>
            <a:pPr marL="285750" indent="-285750" algn="l" eaLnBrk="1" hangingPunct="1">
              <a:buFont typeface="Arial"/>
              <a:buChar char="•"/>
            </a:pPr>
            <a:r>
              <a:rPr kumimoji="0" lang="en-US" altLang="zh-CN" b="0" dirty="0" smtClean="0">
                <a:latin typeface="+mn-lt"/>
                <a:ea typeface="宋体" charset="0"/>
                <a:cs typeface="宋体" charset="0"/>
              </a:rPr>
              <a:t>BES</a:t>
            </a:r>
            <a:r>
              <a:rPr kumimoji="0" lang="en-US" altLang="zh-CN" b="0" dirty="0">
                <a:latin typeface="+mn-lt"/>
                <a:ea typeface="宋体" charset="0"/>
                <a:cs typeface="宋体" charset="0"/>
              </a:rPr>
              <a:t>-III Clock Generator &amp; </a:t>
            </a:r>
            <a:r>
              <a:rPr kumimoji="0" lang="en-US" altLang="zh-CN" b="0" dirty="0" smtClean="0">
                <a:latin typeface="+mn-lt"/>
                <a:ea typeface="宋体" charset="0"/>
                <a:cs typeface="宋体" charset="0"/>
              </a:rPr>
              <a:t>Distribution</a:t>
            </a:r>
          </a:p>
          <a:p>
            <a:pPr marL="285750" indent="-285750" algn="l" eaLnBrk="1" hangingPunct="1">
              <a:buFont typeface="Arial"/>
              <a:buChar char="•"/>
            </a:pPr>
            <a:r>
              <a:rPr kumimoji="0" lang="en-US" altLang="zh-CN" b="0" dirty="0" smtClean="0">
                <a:solidFill>
                  <a:srgbClr val="FF0000"/>
                </a:solidFill>
                <a:latin typeface="+mn-lt"/>
                <a:ea typeface="宋体" charset="0"/>
                <a:cs typeface="宋体" charset="0"/>
              </a:rPr>
              <a:t>Upgrade of ETOT using MRPC</a:t>
            </a:r>
            <a:endParaRPr kumimoji="0" lang="en-US" altLang="zh-CN" b="0" dirty="0">
              <a:solidFill>
                <a:srgbClr val="FF0000"/>
              </a:solidFill>
              <a:latin typeface="+mn-lt"/>
              <a:ea typeface="宋体" charset="0"/>
              <a:cs typeface="宋体" charset="0"/>
            </a:endParaRPr>
          </a:p>
        </p:txBody>
      </p:sp>
      <p:pic>
        <p:nvPicPr>
          <p:cNvPr id="10" name="Picture 7" descr="C:\Users\Shubin Liu\Desktop\W0201101220945602449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425" y="848735"/>
            <a:ext cx="1055687"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2" descr="C:\Users\Shubin Liu\Desktop\W020110122133353961889.jpg"/>
          <p:cNvPicPr>
            <a:picLocks noChangeAspect="1" noChangeArrowheads="1"/>
          </p:cNvPicPr>
          <p:nvPr/>
        </p:nvPicPr>
        <p:blipFill>
          <a:blip r:embed="rId5">
            <a:extLst>
              <a:ext uri="{28A0092B-C50C-407E-A947-70E740481C1C}">
                <a14:useLocalDpi xmlns:a14="http://schemas.microsoft.com/office/drawing/2010/main" val="0"/>
              </a:ext>
            </a:extLst>
          </a:blip>
          <a:srcRect b="4980"/>
          <a:stretch>
            <a:fillRect/>
          </a:stretch>
        </p:blipFill>
        <p:spPr bwMode="auto">
          <a:xfrm>
            <a:off x="1248662" y="2216150"/>
            <a:ext cx="1085850"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图片 6" descr="王永纲"/>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400" y="3584575"/>
            <a:ext cx="1089025" cy="123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3" descr="C:\Users\Shubin Liu\Desktop\梁昊照片 003.2x20.jpg"/>
          <p:cNvPicPr>
            <a:picLocks noChangeAspect="1" noChangeArrowheads="1"/>
          </p:cNvPicPr>
          <p:nvPr/>
        </p:nvPicPr>
        <p:blipFill>
          <a:blip r:embed="rId7">
            <a:extLst>
              <a:ext uri="{28A0092B-C50C-407E-A947-70E740481C1C}">
                <a14:useLocalDpi xmlns:a14="http://schemas.microsoft.com/office/drawing/2010/main" val="0"/>
              </a:ext>
            </a:extLst>
          </a:blip>
          <a:srcRect b="12001"/>
          <a:stretch>
            <a:fillRect/>
          </a:stretch>
        </p:blipFill>
        <p:spPr bwMode="auto">
          <a:xfrm>
            <a:off x="190895" y="2216151"/>
            <a:ext cx="1089025"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8" descr="C:\Users\Shubin Liu\Desktop\赵雷 签证照片.jpg"/>
          <p:cNvPicPr>
            <a:picLocks noChangeAspect="1" noChangeArrowheads="1"/>
          </p:cNvPicPr>
          <p:nvPr/>
        </p:nvPicPr>
        <p:blipFill>
          <a:blip r:embed="rId8">
            <a:extLst>
              <a:ext uri="{28A0092B-C50C-407E-A947-70E740481C1C}">
                <a14:useLocalDpi xmlns:a14="http://schemas.microsoft.com/office/drawing/2010/main" val="0"/>
              </a:ext>
            </a:extLst>
          </a:blip>
          <a:srcRect b="12843"/>
          <a:stretch>
            <a:fillRect/>
          </a:stretch>
        </p:blipFill>
        <p:spPr bwMode="auto">
          <a:xfrm>
            <a:off x="1253425" y="3589934"/>
            <a:ext cx="1081087"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9" descr="C:\Users\Shubin Liu\Desktop\ChangqingFeng.jpg"/>
          <p:cNvPicPr>
            <a:picLocks noChangeAspect="1" noChangeArrowheads="1"/>
          </p:cNvPicPr>
          <p:nvPr/>
        </p:nvPicPr>
        <p:blipFill>
          <a:blip r:embed="rId9">
            <a:extLst>
              <a:ext uri="{28A0092B-C50C-407E-A947-70E740481C1C}">
                <a14:useLocalDpi xmlns:a14="http://schemas.microsoft.com/office/drawing/2010/main" val="0"/>
              </a:ext>
            </a:extLst>
          </a:blip>
          <a:srcRect b="5528"/>
          <a:stretch>
            <a:fillRect/>
          </a:stretch>
        </p:blipFill>
        <p:spPr bwMode="auto">
          <a:xfrm>
            <a:off x="173925" y="4813473"/>
            <a:ext cx="1079500" cy="136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3"/>
          <p:cNvPicPr>
            <a:picLocks noChangeAspect="1"/>
          </p:cNvPicPr>
          <p:nvPr/>
        </p:nvPicPr>
        <p:blipFill>
          <a:blip r:embed="rId10"/>
          <a:stretch>
            <a:fillRect/>
          </a:stretch>
        </p:blipFill>
        <p:spPr>
          <a:xfrm>
            <a:off x="6938833" y="848735"/>
            <a:ext cx="1077109" cy="1166869"/>
          </a:xfrm>
          <a:prstGeom prst="rect">
            <a:avLst/>
          </a:prstGeom>
        </p:spPr>
      </p:pic>
      <p:pic>
        <p:nvPicPr>
          <p:cNvPr id="17" name="Picture 15"/>
          <p:cNvPicPr>
            <a:picLocks noChangeAspect="1"/>
          </p:cNvPicPr>
          <p:nvPr/>
        </p:nvPicPr>
        <p:blipFill>
          <a:blip r:embed="rId11"/>
          <a:stretch>
            <a:fillRect/>
          </a:stretch>
        </p:blipFill>
        <p:spPr>
          <a:xfrm>
            <a:off x="8054291" y="808107"/>
            <a:ext cx="1157675" cy="1207497"/>
          </a:xfrm>
          <a:prstGeom prst="rect">
            <a:avLst/>
          </a:prstGeom>
        </p:spPr>
      </p:pic>
      <p:pic>
        <p:nvPicPr>
          <p:cNvPr id="18" name="Picture 16"/>
          <p:cNvPicPr>
            <a:picLocks noChangeAspect="1"/>
          </p:cNvPicPr>
          <p:nvPr/>
        </p:nvPicPr>
        <p:blipFill>
          <a:blip r:embed="rId12"/>
          <a:stretch>
            <a:fillRect/>
          </a:stretch>
        </p:blipFill>
        <p:spPr>
          <a:xfrm>
            <a:off x="6979889" y="2027217"/>
            <a:ext cx="1036053" cy="1268824"/>
          </a:xfrm>
          <a:prstGeom prst="rect">
            <a:avLst/>
          </a:prstGeom>
        </p:spPr>
      </p:pic>
      <p:pic>
        <p:nvPicPr>
          <p:cNvPr id="19" name="Picture 17"/>
          <p:cNvPicPr>
            <a:picLocks noChangeAspect="1"/>
          </p:cNvPicPr>
          <p:nvPr/>
        </p:nvPicPr>
        <p:blipFill>
          <a:blip r:embed="rId13"/>
          <a:stretch>
            <a:fillRect/>
          </a:stretch>
        </p:blipFill>
        <p:spPr>
          <a:xfrm>
            <a:off x="8082720" y="2024291"/>
            <a:ext cx="1069474" cy="1302565"/>
          </a:xfrm>
          <a:prstGeom prst="rect">
            <a:avLst/>
          </a:prstGeom>
        </p:spPr>
      </p:pic>
      <p:pic>
        <p:nvPicPr>
          <p:cNvPr id="20" name="Picture 18"/>
          <p:cNvPicPr>
            <a:picLocks noChangeAspect="1"/>
          </p:cNvPicPr>
          <p:nvPr/>
        </p:nvPicPr>
        <p:blipFill>
          <a:blip r:embed="rId14"/>
          <a:stretch>
            <a:fillRect/>
          </a:stretch>
        </p:blipFill>
        <p:spPr>
          <a:xfrm>
            <a:off x="6916637" y="3315960"/>
            <a:ext cx="1109261" cy="1255004"/>
          </a:xfrm>
          <a:prstGeom prst="rect">
            <a:avLst/>
          </a:prstGeom>
        </p:spPr>
      </p:pic>
      <p:pic>
        <p:nvPicPr>
          <p:cNvPr id="21" name="Picture 20"/>
          <p:cNvPicPr>
            <a:picLocks noChangeAspect="1"/>
          </p:cNvPicPr>
          <p:nvPr/>
        </p:nvPicPr>
        <p:blipFill>
          <a:blip r:embed="rId15"/>
          <a:stretch>
            <a:fillRect/>
          </a:stretch>
        </p:blipFill>
        <p:spPr>
          <a:xfrm>
            <a:off x="8054291" y="3311505"/>
            <a:ext cx="1097903" cy="1417498"/>
          </a:xfrm>
          <a:prstGeom prst="rect">
            <a:avLst/>
          </a:prstGeom>
        </p:spPr>
      </p:pic>
      <p:pic>
        <p:nvPicPr>
          <p:cNvPr id="22" name="Picture 21"/>
          <p:cNvPicPr>
            <a:picLocks noChangeAspect="1"/>
          </p:cNvPicPr>
          <p:nvPr/>
        </p:nvPicPr>
        <p:blipFill>
          <a:blip r:embed="rId16"/>
          <a:stretch>
            <a:fillRect/>
          </a:stretch>
        </p:blipFill>
        <p:spPr>
          <a:xfrm>
            <a:off x="8158361" y="4697471"/>
            <a:ext cx="965200" cy="1104900"/>
          </a:xfrm>
          <a:prstGeom prst="rect">
            <a:avLst/>
          </a:prstGeom>
        </p:spPr>
      </p:pic>
      <p:pic>
        <p:nvPicPr>
          <p:cNvPr id="23" name="Picture 2"/>
          <p:cNvPicPr>
            <a:picLocks noChangeAspect="1"/>
          </p:cNvPicPr>
          <p:nvPr/>
        </p:nvPicPr>
        <p:blipFill>
          <a:blip r:embed="rId17"/>
          <a:stretch>
            <a:fillRect/>
          </a:stretch>
        </p:blipFill>
        <p:spPr>
          <a:xfrm>
            <a:off x="198833" y="848735"/>
            <a:ext cx="954163" cy="1367416"/>
          </a:xfrm>
          <a:prstGeom prst="rect">
            <a:avLst/>
          </a:prstGeom>
        </p:spPr>
      </p:pic>
    </p:spTree>
    <p:extLst>
      <p:ext uri="{BB962C8B-B14F-4D97-AF65-F5344CB8AC3E}">
        <p14:creationId xmlns:p14="http://schemas.microsoft.com/office/powerpoint/2010/main" val="12790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fill="hold" nodeType="withEffect">
                                  <p:stCondLst>
                                    <p:cond delay="100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par>
                          <p:cTn id="11" fill="hold">
                            <p:stCondLst>
                              <p:cond delay="1500"/>
                            </p:stCondLst>
                            <p:childTnLst>
                              <p:par>
                                <p:cTn id="12" presetID="26" presetClass="emph" presetSubtype="0" fill="hold"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17</a:t>
            </a:fld>
            <a:endParaRPr lang="en-US" dirty="0"/>
          </a:p>
        </p:txBody>
      </p:sp>
      <p:sp>
        <p:nvSpPr>
          <p:cNvPr id="6" name="标题 5"/>
          <p:cNvSpPr>
            <a:spLocks noGrp="1"/>
          </p:cNvSpPr>
          <p:nvPr>
            <p:ph type="title"/>
          </p:nvPr>
        </p:nvSpPr>
        <p:spPr/>
        <p:txBody>
          <a:bodyPr/>
          <a:lstStyle/>
          <a:p>
            <a:r>
              <a:rPr lang="en-US" altLang="zh-CN" sz="4000" dirty="0" smtClean="0">
                <a:latin typeface="Calisto MT" panose="02040603050505030304" pitchFamily="18" charset="0"/>
              </a:rPr>
              <a:t>Group for physics analysis (2008- )</a:t>
            </a:r>
            <a:endParaRPr lang="zh-CN" altLang="en-US" sz="4000" dirty="0">
              <a:latin typeface="Calisto MT" panose="02040603050505030304" pitchFamily="18" charset="0"/>
            </a:endParaRPr>
          </a:p>
        </p:txBody>
      </p:sp>
      <p:pic>
        <p:nvPicPr>
          <p:cNvPr id="8" name="Picture 44" descr="YanWB.jpg"/>
          <p:cNvPicPr>
            <a:picLocks noChangeAspect="1"/>
          </p:cNvPicPr>
          <p:nvPr/>
        </p:nvPicPr>
        <p:blipFill>
          <a:blip r:embed="rId2"/>
          <a:stretch>
            <a:fillRect/>
          </a:stretch>
        </p:blipFill>
        <p:spPr>
          <a:xfrm>
            <a:off x="2717519" y="3472487"/>
            <a:ext cx="1219200" cy="1779853"/>
          </a:xfrm>
          <a:prstGeom prst="rect">
            <a:avLst/>
          </a:prstGeom>
        </p:spPr>
      </p:pic>
      <p:pic>
        <p:nvPicPr>
          <p:cNvPr id="10" name="Picture 7"/>
          <p:cNvPicPr>
            <a:picLocks noChangeAspect="1"/>
          </p:cNvPicPr>
          <p:nvPr/>
        </p:nvPicPr>
        <p:blipFill>
          <a:blip r:embed="rId3"/>
          <a:stretch>
            <a:fillRect/>
          </a:stretch>
        </p:blipFill>
        <p:spPr>
          <a:xfrm>
            <a:off x="3659234" y="893437"/>
            <a:ext cx="1637980" cy="1810288"/>
          </a:xfrm>
          <a:prstGeom prst="rect">
            <a:avLst/>
          </a:prstGeom>
        </p:spPr>
      </p:pic>
      <p:sp>
        <p:nvSpPr>
          <p:cNvPr id="12" name="TextBox 5"/>
          <p:cNvSpPr txBox="1"/>
          <p:nvPr/>
        </p:nvSpPr>
        <p:spPr>
          <a:xfrm>
            <a:off x="602418" y="2636758"/>
            <a:ext cx="2201757" cy="1446550"/>
          </a:xfrm>
          <a:prstGeom prst="rect">
            <a:avLst/>
          </a:prstGeom>
          <a:noFill/>
        </p:spPr>
        <p:txBody>
          <a:bodyPr wrap="none" rtlCol="0">
            <a:spAutoFit/>
          </a:bodyPr>
          <a:lstStyle/>
          <a:p>
            <a:pPr algn="ctr"/>
            <a:r>
              <a:rPr lang="en-US" sz="2200" dirty="0" smtClean="0"/>
              <a:t>Spokesperson </a:t>
            </a:r>
          </a:p>
          <a:p>
            <a:pPr algn="ctr"/>
            <a:r>
              <a:rPr lang="en-US" sz="2200" dirty="0" smtClean="0"/>
              <a:t>1997 -2001</a:t>
            </a:r>
          </a:p>
          <a:p>
            <a:pPr algn="ctr"/>
            <a:r>
              <a:rPr lang="en-US" sz="2200" dirty="0" smtClean="0"/>
              <a:t>Co-spokesperson </a:t>
            </a:r>
          </a:p>
          <a:p>
            <a:pPr algn="ctr"/>
            <a:r>
              <a:rPr lang="en-US" sz="2200" dirty="0" smtClean="0"/>
              <a:t>2009-2012</a:t>
            </a:r>
            <a:endParaRPr lang="en-US" sz="2200" dirty="0"/>
          </a:p>
        </p:txBody>
      </p:sp>
      <p:sp>
        <p:nvSpPr>
          <p:cNvPr id="13" name="TextBox 11"/>
          <p:cNvSpPr txBox="1"/>
          <p:nvPr/>
        </p:nvSpPr>
        <p:spPr>
          <a:xfrm>
            <a:off x="5480143" y="2627027"/>
            <a:ext cx="3783257" cy="2123658"/>
          </a:xfrm>
          <a:prstGeom prst="rect">
            <a:avLst/>
          </a:prstGeom>
          <a:noFill/>
        </p:spPr>
        <p:txBody>
          <a:bodyPr wrap="square" rtlCol="0">
            <a:spAutoFit/>
          </a:bodyPr>
          <a:lstStyle/>
          <a:p>
            <a:pPr algn="ctr"/>
            <a:r>
              <a:rPr lang="en-US" sz="2200" dirty="0" smtClean="0"/>
              <a:t>Light hadron Convener </a:t>
            </a:r>
          </a:p>
          <a:p>
            <a:pPr algn="ctr"/>
            <a:r>
              <a:rPr lang="en-US" sz="2200" dirty="0" smtClean="0"/>
              <a:t>2012-2013</a:t>
            </a:r>
          </a:p>
          <a:p>
            <a:pPr algn="ctr"/>
            <a:r>
              <a:rPr lang="en-US" sz="2200" dirty="0" smtClean="0"/>
              <a:t>Physics Coordinator</a:t>
            </a:r>
          </a:p>
          <a:p>
            <a:pPr algn="ctr"/>
            <a:r>
              <a:rPr lang="en-US" sz="2200" dirty="0" smtClean="0"/>
              <a:t>2013-2015</a:t>
            </a:r>
          </a:p>
          <a:p>
            <a:pPr algn="ctr"/>
            <a:r>
              <a:rPr lang="en-US" sz="2200" dirty="0" smtClean="0"/>
              <a:t>C</a:t>
            </a:r>
            <a:r>
              <a:rPr lang="en-US" altLang="zh-CN" sz="2200" dirty="0" smtClean="0"/>
              <a:t>o-spokesperson</a:t>
            </a:r>
          </a:p>
          <a:p>
            <a:pPr algn="ctr"/>
            <a:r>
              <a:rPr lang="en-US" altLang="zh-CN" sz="2200" dirty="0" smtClean="0"/>
              <a:t>2015-</a:t>
            </a:r>
            <a:r>
              <a:rPr lang="zh-CN" altLang="en-US" sz="2200" dirty="0" smtClean="0"/>
              <a:t>至今</a:t>
            </a:r>
            <a:endParaRPr lang="en-US" sz="2200" dirty="0"/>
          </a:p>
        </p:txBody>
      </p:sp>
      <p:sp>
        <p:nvSpPr>
          <p:cNvPr id="14" name="TextBox 28"/>
          <p:cNvSpPr txBox="1"/>
          <p:nvPr/>
        </p:nvSpPr>
        <p:spPr>
          <a:xfrm>
            <a:off x="3472689" y="2745926"/>
            <a:ext cx="2198621" cy="769441"/>
          </a:xfrm>
          <a:prstGeom prst="rect">
            <a:avLst/>
          </a:prstGeom>
          <a:noFill/>
        </p:spPr>
        <p:txBody>
          <a:bodyPr wrap="square" rtlCol="0">
            <a:spAutoFit/>
          </a:bodyPr>
          <a:lstStyle/>
          <a:p>
            <a:pPr algn="ctr"/>
            <a:r>
              <a:rPr lang="en-US" sz="2000" dirty="0" smtClean="0"/>
              <a:t>R &amp; QCD Convener</a:t>
            </a:r>
          </a:p>
          <a:p>
            <a:pPr algn="ctr"/>
            <a:r>
              <a:rPr lang="en-US" sz="2000" dirty="0" smtClean="0"/>
              <a:t>2012-2015</a:t>
            </a:r>
            <a:r>
              <a:rPr lang="en-US" sz="2400" dirty="0" smtClean="0"/>
              <a:t> </a:t>
            </a:r>
            <a:endParaRPr lang="en-US" sz="2400" dirty="0"/>
          </a:p>
        </p:txBody>
      </p:sp>
      <p:sp>
        <p:nvSpPr>
          <p:cNvPr id="15" name="TextBox 29"/>
          <p:cNvSpPr txBox="1"/>
          <p:nvPr/>
        </p:nvSpPr>
        <p:spPr>
          <a:xfrm>
            <a:off x="1952981" y="5232848"/>
            <a:ext cx="2597990" cy="1015663"/>
          </a:xfrm>
          <a:prstGeom prst="rect">
            <a:avLst/>
          </a:prstGeom>
          <a:noFill/>
        </p:spPr>
        <p:txBody>
          <a:bodyPr wrap="square" rtlCol="0">
            <a:spAutoFit/>
          </a:bodyPr>
          <a:lstStyle/>
          <a:p>
            <a:pPr algn="ctr"/>
            <a:r>
              <a:rPr lang="en-US" sz="2000" dirty="0" smtClean="0"/>
              <a:t>R &amp; QCD Convener</a:t>
            </a:r>
          </a:p>
          <a:p>
            <a:pPr algn="ctr"/>
            <a:r>
              <a:rPr lang="en-US" sz="2000" dirty="0" smtClean="0"/>
              <a:t>2009-2012</a:t>
            </a:r>
          </a:p>
          <a:p>
            <a:pPr algn="ctr"/>
            <a:r>
              <a:rPr lang="en-US" sz="2000" dirty="0" smtClean="0"/>
              <a:t>2015-              </a:t>
            </a:r>
            <a:endParaRPr lang="en-US" sz="2000" dirty="0"/>
          </a:p>
        </p:txBody>
      </p:sp>
      <p:sp>
        <p:nvSpPr>
          <p:cNvPr id="16" name="Slide Number Placeholder 3"/>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73300C-797F-D148-A78D-320196FBAF04}" type="slidenum">
              <a:rPr lang="en-US" smtClean="0"/>
              <a:pPr/>
              <a:t>17</a:t>
            </a:fld>
            <a:endParaRPr lang="en-US"/>
          </a:p>
        </p:txBody>
      </p:sp>
      <p:grpSp>
        <p:nvGrpSpPr>
          <p:cNvPr id="17" name="Group 17"/>
          <p:cNvGrpSpPr>
            <a:grpSpLocks/>
          </p:cNvGrpSpPr>
          <p:nvPr/>
        </p:nvGrpSpPr>
        <p:grpSpPr bwMode="auto">
          <a:xfrm>
            <a:off x="877283" y="980982"/>
            <a:ext cx="1604605" cy="3064020"/>
            <a:chOff x="553948" y="-337659"/>
            <a:chExt cx="1079683" cy="2150505"/>
          </a:xfrm>
        </p:grpSpPr>
        <p:pic>
          <p:nvPicPr>
            <p:cNvPr id="18" name="Picture 5" descr="ZhaoZhenggu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948" y="-337659"/>
              <a:ext cx="1079683" cy="124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1"/>
            <p:cNvSpPr txBox="1">
              <a:spLocks noChangeArrowheads="1"/>
            </p:cNvSpPr>
            <p:nvPr/>
          </p:nvSpPr>
          <p:spPr bwMode="auto">
            <a:xfrm>
              <a:off x="1201438" y="1553628"/>
              <a:ext cx="152620" cy="25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990033"/>
                  </a:solidFill>
                  <a:latin typeface="Arial" pitchFamily="34" charset="0"/>
                  <a:ea typeface="宋体" pitchFamily="2" charset="-122"/>
                </a:defRPr>
              </a:lvl1pPr>
              <a:lvl2pPr marL="742950" indent="-285750" eaLnBrk="0" hangingPunct="0">
                <a:defRPr sz="3200" b="1">
                  <a:solidFill>
                    <a:srgbClr val="990033"/>
                  </a:solidFill>
                  <a:latin typeface="Arial" pitchFamily="34" charset="0"/>
                  <a:ea typeface="宋体" pitchFamily="2" charset="-122"/>
                </a:defRPr>
              </a:lvl2pPr>
              <a:lvl3pPr marL="1143000" indent="-228600" eaLnBrk="0" hangingPunct="0">
                <a:defRPr sz="3200" b="1">
                  <a:solidFill>
                    <a:srgbClr val="990033"/>
                  </a:solidFill>
                  <a:latin typeface="Arial" pitchFamily="34" charset="0"/>
                  <a:ea typeface="宋体" pitchFamily="2" charset="-122"/>
                </a:defRPr>
              </a:lvl3pPr>
              <a:lvl4pPr marL="1600200" indent="-228600" eaLnBrk="0" hangingPunct="0">
                <a:defRPr sz="3200" b="1">
                  <a:solidFill>
                    <a:srgbClr val="990033"/>
                  </a:solidFill>
                  <a:latin typeface="Arial" pitchFamily="34" charset="0"/>
                  <a:ea typeface="宋体" pitchFamily="2" charset="-122"/>
                </a:defRPr>
              </a:lvl4pPr>
              <a:lvl5pPr marL="2057400" indent="-228600" eaLnBrk="0" hangingPunct="0">
                <a:defRPr sz="3200" b="1">
                  <a:solidFill>
                    <a:srgbClr val="990033"/>
                  </a:solidFill>
                  <a:latin typeface="Arial" pitchFamily="34" charset="0"/>
                  <a:ea typeface="宋体" pitchFamily="2" charset="-122"/>
                </a:defRPr>
              </a:lvl5pPr>
              <a:lvl6pPr marL="2514600" indent="-228600" eaLnBrk="0" fontAlgn="base" hangingPunct="0">
                <a:spcBef>
                  <a:spcPct val="0"/>
                </a:spcBef>
                <a:spcAft>
                  <a:spcPct val="0"/>
                </a:spcAft>
                <a:defRPr sz="3200" b="1">
                  <a:solidFill>
                    <a:srgbClr val="990033"/>
                  </a:solidFill>
                  <a:latin typeface="Arial" pitchFamily="34" charset="0"/>
                  <a:ea typeface="宋体" pitchFamily="2" charset="-122"/>
                </a:defRPr>
              </a:lvl6pPr>
              <a:lvl7pPr marL="2971800" indent="-228600" eaLnBrk="0" fontAlgn="base" hangingPunct="0">
                <a:spcBef>
                  <a:spcPct val="0"/>
                </a:spcBef>
                <a:spcAft>
                  <a:spcPct val="0"/>
                </a:spcAft>
                <a:defRPr sz="3200" b="1">
                  <a:solidFill>
                    <a:srgbClr val="990033"/>
                  </a:solidFill>
                  <a:latin typeface="Arial" pitchFamily="34" charset="0"/>
                  <a:ea typeface="宋体" pitchFamily="2" charset="-122"/>
                </a:defRPr>
              </a:lvl7pPr>
              <a:lvl8pPr marL="3429000" indent="-228600" eaLnBrk="0" fontAlgn="base" hangingPunct="0">
                <a:spcBef>
                  <a:spcPct val="0"/>
                </a:spcBef>
                <a:spcAft>
                  <a:spcPct val="0"/>
                </a:spcAft>
                <a:defRPr sz="3200" b="1">
                  <a:solidFill>
                    <a:srgbClr val="990033"/>
                  </a:solidFill>
                  <a:latin typeface="Arial" pitchFamily="34" charset="0"/>
                  <a:ea typeface="宋体" pitchFamily="2" charset="-122"/>
                </a:defRPr>
              </a:lvl8pPr>
              <a:lvl9pPr marL="3886200" indent="-228600" eaLnBrk="0" fontAlgn="base" hangingPunct="0">
                <a:spcBef>
                  <a:spcPct val="0"/>
                </a:spcBef>
                <a:spcAft>
                  <a:spcPct val="0"/>
                </a:spcAft>
                <a:defRPr sz="3200" b="1">
                  <a:solidFill>
                    <a:srgbClr val="990033"/>
                  </a:solidFill>
                  <a:latin typeface="Arial" pitchFamily="34" charset="0"/>
                  <a:ea typeface="宋体" pitchFamily="2" charset="-122"/>
                </a:defRPr>
              </a:lvl9pPr>
            </a:lstStyle>
            <a:p>
              <a:pPr algn="ctr" eaLnBrk="1" hangingPunct="1"/>
              <a:endParaRPr lang="en-US" altLang="zh-CN" sz="1800" dirty="0">
                <a:solidFill>
                  <a:srgbClr val="FF0000"/>
                </a:solidFill>
              </a:endParaRPr>
            </a:p>
          </p:txBody>
        </p:sp>
      </p:grpSp>
      <p:pic>
        <p:nvPicPr>
          <p:cNvPr id="20"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844944"/>
            <a:ext cx="1500524" cy="184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descr="D:\photos\个人照片-2012.Nov.08\yzh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5480" y="3853265"/>
            <a:ext cx="1485019" cy="154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3947438" y="5704318"/>
            <a:ext cx="5179965" cy="492443"/>
          </a:xfrm>
          <a:prstGeom prst="rect">
            <a:avLst/>
          </a:prstGeom>
          <a:noFill/>
        </p:spPr>
        <p:txBody>
          <a:bodyPr wrap="square" rtlCol="0">
            <a:spAutoFit/>
          </a:bodyPr>
          <a:lstStyle/>
          <a:p>
            <a:r>
              <a:rPr lang="zh-CN" altLang="en-US" sz="2600" dirty="0" smtClean="0">
                <a:solidFill>
                  <a:srgbClr val="FF0000"/>
                </a:solidFill>
                <a:sym typeface="Symbol" panose="05050102010706020507" pitchFamily="18" charset="2"/>
              </a:rPr>
              <a:t></a:t>
            </a:r>
            <a:r>
              <a:rPr lang="en-US" altLang="zh-CN" sz="2600" dirty="0" smtClean="0">
                <a:solidFill>
                  <a:srgbClr val="FF0000"/>
                </a:solidFill>
                <a:sym typeface="Symbol" panose="05050102010706020507" pitchFamily="18" charset="2"/>
              </a:rPr>
              <a:t>15 graduate student and Post-Doc</a:t>
            </a:r>
            <a:endParaRPr lang="zh-CN" altLang="en-US" sz="2600" dirty="0">
              <a:solidFill>
                <a:srgbClr val="FF0000"/>
              </a:solidFill>
            </a:endParaRPr>
          </a:p>
        </p:txBody>
      </p:sp>
    </p:spTree>
    <p:extLst>
      <p:ext uri="{BB962C8B-B14F-4D97-AF65-F5344CB8AC3E}">
        <p14:creationId xmlns:p14="http://schemas.microsoft.com/office/powerpoint/2010/main" val="1987343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18</a:t>
            </a:fld>
            <a:endParaRPr lang="en-US" dirty="0"/>
          </a:p>
        </p:txBody>
      </p:sp>
      <p:sp>
        <p:nvSpPr>
          <p:cNvPr id="6" name="标题 5"/>
          <p:cNvSpPr>
            <a:spLocks noGrp="1"/>
          </p:cNvSpPr>
          <p:nvPr>
            <p:ph type="title"/>
          </p:nvPr>
        </p:nvSpPr>
        <p:spPr/>
        <p:txBody>
          <a:bodyPr/>
          <a:lstStyle/>
          <a:p>
            <a:r>
              <a:rPr lang="zh-CN" altLang="en-US" sz="4000" dirty="0" smtClean="0"/>
              <a:t>主导</a:t>
            </a:r>
            <a:r>
              <a:rPr lang="en-US" altLang="zh-CN" sz="4000" dirty="0" smtClean="0">
                <a:latin typeface="Calisto MT" panose="02040603050505030304" pitchFamily="18" charset="0"/>
              </a:rPr>
              <a:t>R&amp;QCD</a:t>
            </a:r>
            <a:r>
              <a:rPr lang="zh-CN" altLang="en-US" sz="4000" dirty="0" smtClean="0"/>
              <a:t>取数计划以及数据分析</a:t>
            </a:r>
            <a:endParaRPr lang="zh-CN" altLang="en-US" sz="4000" dirty="0"/>
          </a:p>
        </p:txBody>
      </p:sp>
      <p:pic>
        <p:nvPicPr>
          <p:cNvPr id="7" name="图片 6"/>
          <p:cNvPicPr>
            <a:picLocks noChangeAspect="1"/>
          </p:cNvPicPr>
          <p:nvPr/>
        </p:nvPicPr>
        <p:blipFill>
          <a:blip r:embed="rId2"/>
          <a:stretch>
            <a:fillRect/>
          </a:stretch>
        </p:blipFill>
        <p:spPr>
          <a:xfrm>
            <a:off x="680369" y="1190785"/>
            <a:ext cx="8229600" cy="4705518"/>
          </a:xfrm>
          <a:prstGeom prst="rect">
            <a:avLst/>
          </a:prstGeom>
        </p:spPr>
      </p:pic>
    </p:spTree>
    <p:extLst>
      <p:ext uri="{BB962C8B-B14F-4D97-AF65-F5344CB8AC3E}">
        <p14:creationId xmlns:p14="http://schemas.microsoft.com/office/powerpoint/2010/main" val="4091042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19</a:t>
            </a:fld>
            <a:endParaRPr lang="en-US" dirty="0"/>
          </a:p>
        </p:txBody>
      </p:sp>
      <p:sp>
        <p:nvSpPr>
          <p:cNvPr id="6" name="标题 5"/>
          <p:cNvSpPr>
            <a:spLocks noGrp="1"/>
          </p:cNvSpPr>
          <p:nvPr>
            <p:ph type="title"/>
          </p:nvPr>
        </p:nvSpPr>
        <p:spPr>
          <a:xfrm>
            <a:off x="0" y="97837"/>
            <a:ext cx="8300720" cy="714850"/>
          </a:xfrm>
        </p:spPr>
        <p:txBody>
          <a:bodyPr>
            <a:noAutofit/>
          </a:bodyPr>
          <a:lstStyle/>
          <a:p>
            <a:r>
              <a:rPr lang="zh-CN" altLang="en-US" sz="3600" dirty="0" smtClean="0"/>
              <a:t>在</a:t>
            </a:r>
            <a:r>
              <a:rPr lang="en-US" altLang="zh-CN" sz="3600" dirty="0" smtClean="0">
                <a:latin typeface="Calisto MT" panose="02040603050505030304" pitchFamily="18" charset="0"/>
              </a:rPr>
              <a:t>LHS &amp; </a:t>
            </a:r>
            <a:r>
              <a:rPr lang="en-US" altLang="zh-CN" sz="3600" dirty="0" err="1" smtClean="0">
                <a:latin typeface="Calisto MT" panose="02040603050505030304" pitchFamily="18" charset="0"/>
              </a:rPr>
              <a:t>Charmonium</a:t>
            </a:r>
            <a:r>
              <a:rPr lang="en-US" altLang="zh-CN" sz="3600" dirty="0" smtClean="0">
                <a:latin typeface="Calisto MT" panose="02040603050505030304" pitchFamily="18" charset="0"/>
              </a:rPr>
              <a:t> </a:t>
            </a:r>
            <a:r>
              <a:rPr lang="zh-CN" altLang="en-US" sz="3600" dirty="0" smtClean="0"/>
              <a:t>研究中作出重要贡献</a:t>
            </a:r>
            <a:endParaRPr lang="zh-CN" altLang="en-US" sz="36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51" y="859371"/>
            <a:ext cx="4799122" cy="38613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8"/>
          <p:cNvSpPr>
            <a:spLocks noChangeArrowheads="1"/>
          </p:cNvSpPr>
          <p:nvPr/>
        </p:nvSpPr>
        <p:spPr bwMode="auto">
          <a:xfrm>
            <a:off x="1010887" y="1132686"/>
            <a:ext cx="2341965" cy="400110"/>
          </a:xfrm>
          <a:prstGeom prst="rect">
            <a:avLst/>
          </a:prstGeom>
          <a:solidFill>
            <a:schemeClr val="bg1"/>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r>
              <a:rPr lang="en-US" sz="2000" dirty="0" smtClean="0">
                <a:solidFill>
                  <a:srgbClr val="0000FF"/>
                </a:solidFill>
                <a:latin typeface="Tahoma" pitchFamily="34" charset="0"/>
              </a:rPr>
              <a:t>Significance&gt;8</a:t>
            </a:r>
            <a:r>
              <a:rPr lang="en-US" sz="2000" dirty="0" smtClean="0">
                <a:solidFill>
                  <a:srgbClr val="0000FF"/>
                </a:solidFill>
                <a:latin typeface="Tahoma" pitchFamily="34" charset="0"/>
                <a:sym typeface="Symbol"/>
              </a:rPr>
              <a:t></a:t>
            </a:r>
            <a:endParaRPr lang="it-IT" altLang="zh-CN" sz="2000" dirty="0">
              <a:solidFill>
                <a:srgbClr val="0000FF"/>
              </a:solidFill>
              <a:latin typeface="Tahoma" pitchFamily="34" charset="0"/>
            </a:endParaRPr>
          </a:p>
        </p:txBody>
      </p:sp>
      <p:grpSp>
        <p:nvGrpSpPr>
          <p:cNvPr id="10" name="Group 48"/>
          <p:cNvGrpSpPr/>
          <p:nvPr/>
        </p:nvGrpSpPr>
        <p:grpSpPr>
          <a:xfrm>
            <a:off x="1361809" y="4916576"/>
            <a:ext cx="2952196" cy="1194247"/>
            <a:chOff x="5456249" y="3528167"/>
            <a:chExt cx="3425642" cy="1606793"/>
          </a:xfrm>
        </p:grpSpPr>
        <p:grpSp>
          <p:nvGrpSpPr>
            <p:cNvPr id="11" name="Group 46"/>
            <p:cNvGrpSpPr/>
            <p:nvPr/>
          </p:nvGrpSpPr>
          <p:grpSpPr>
            <a:xfrm>
              <a:off x="5456249" y="3528167"/>
              <a:ext cx="1536205" cy="1585907"/>
              <a:chOff x="5368049" y="3475253"/>
              <a:chExt cx="1536205" cy="1585907"/>
            </a:xfrm>
          </p:grpSpPr>
          <p:sp>
            <p:nvSpPr>
              <p:cNvPr id="30" name="Rectangle 26"/>
              <p:cNvSpPr/>
              <p:nvPr/>
            </p:nvSpPr>
            <p:spPr>
              <a:xfrm>
                <a:off x="5975112" y="4234357"/>
                <a:ext cx="573252" cy="523220"/>
              </a:xfrm>
              <a:prstGeom prst="rect">
                <a:avLst/>
              </a:prstGeom>
            </p:spPr>
            <p:txBody>
              <a:bodyPr wrap="none">
                <a:spAutoFit/>
              </a:bodyPr>
              <a:lstStyle/>
              <a:p>
                <a:r>
                  <a:rPr lang="en-US" sz="2800" dirty="0" err="1"/>
                  <a:t>Z</a:t>
                </a:r>
                <a:r>
                  <a:rPr lang="en-US" sz="2800" baseline="-25000" dirty="0" err="1"/>
                  <a:t>c</a:t>
                </a:r>
                <a:r>
                  <a:rPr lang="en-US" sz="2800" baseline="30000" dirty="0"/>
                  <a:t>+</a:t>
                </a:r>
                <a:r>
                  <a:rPr lang="en-US" sz="2800" dirty="0"/>
                  <a:t> </a:t>
                </a:r>
              </a:p>
            </p:txBody>
          </p:sp>
          <p:grpSp>
            <p:nvGrpSpPr>
              <p:cNvPr id="31" name="Group 27"/>
              <p:cNvGrpSpPr/>
              <p:nvPr/>
            </p:nvGrpSpPr>
            <p:grpSpPr>
              <a:xfrm>
                <a:off x="5368049" y="3475253"/>
                <a:ext cx="1536205" cy="1585907"/>
                <a:chOff x="5463242" y="3694373"/>
                <a:chExt cx="1536205" cy="1585907"/>
              </a:xfrm>
            </p:grpSpPr>
            <p:grpSp>
              <p:nvGrpSpPr>
                <p:cNvPr id="33" name="Group 28"/>
                <p:cNvGrpSpPr/>
                <p:nvPr/>
              </p:nvGrpSpPr>
              <p:grpSpPr>
                <a:xfrm>
                  <a:off x="5463242" y="3694373"/>
                  <a:ext cx="1536205" cy="1585907"/>
                  <a:chOff x="3463793" y="4510838"/>
                  <a:chExt cx="1055632" cy="989581"/>
                </a:xfrm>
              </p:grpSpPr>
              <p:sp>
                <p:nvSpPr>
                  <p:cNvPr id="43" name="Oval 38"/>
                  <p:cNvSpPr/>
                  <p:nvPr/>
                </p:nvSpPr>
                <p:spPr>
                  <a:xfrm>
                    <a:off x="3463793" y="4510838"/>
                    <a:ext cx="1055632" cy="9895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39"/>
                  <p:cNvGrpSpPr/>
                  <p:nvPr/>
                </p:nvGrpSpPr>
                <p:grpSpPr>
                  <a:xfrm>
                    <a:off x="3563429" y="4617427"/>
                    <a:ext cx="863614" cy="796391"/>
                    <a:chOff x="693429" y="4064911"/>
                    <a:chExt cx="863614" cy="796391"/>
                  </a:xfrm>
                </p:grpSpPr>
                <p:sp>
                  <p:nvSpPr>
                    <p:cNvPr id="45" name="Oval 40"/>
                    <p:cNvSpPr/>
                    <p:nvPr/>
                  </p:nvSpPr>
                  <p:spPr>
                    <a:xfrm>
                      <a:off x="693429" y="4070303"/>
                      <a:ext cx="354626" cy="33810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6" name="Oval 41"/>
                    <p:cNvSpPr/>
                    <p:nvPr/>
                  </p:nvSpPr>
                  <p:spPr>
                    <a:xfrm>
                      <a:off x="1202417" y="4064911"/>
                      <a:ext cx="354626" cy="33810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7" name="Oval 42"/>
                    <p:cNvSpPr/>
                    <p:nvPr/>
                  </p:nvSpPr>
                  <p:spPr>
                    <a:xfrm>
                      <a:off x="710443" y="4523196"/>
                      <a:ext cx="354626" cy="33810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sp>
              <p:nvSpPr>
                <p:cNvPr id="34" name="Oval 29"/>
                <p:cNvSpPr/>
                <p:nvPr/>
              </p:nvSpPr>
              <p:spPr>
                <a:xfrm>
                  <a:off x="6374058" y="4559472"/>
                  <a:ext cx="516069" cy="541850"/>
                </a:xfrm>
                <a:prstGeom prst="ellipse">
                  <a:avLst/>
                </a:prstGeom>
                <a:solidFill>
                  <a:srgbClr val="FF23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5" name="TextBox 30"/>
                <p:cNvSpPr txBox="1"/>
                <p:nvPr/>
              </p:nvSpPr>
              <p:spPr>
                <a:xfrm>
                  <a:off x="5684775" y="3789019"/>
                  <a:ext cx="347346" cy="553998"/>
                </a:xfrm>
                <a:prstGeom prst="rect">
                  <a:avLst/>
                </a:prstGeom>
                <a:noFill/>
              </p:spPr>
              <p:txBody>
                <a:bodyPr wrap="none" rtlCol="0">
                  <a:spAutoFit/>
                </a:bodyPr>
                <a:lstStyle/>
                <a:p>
                  <a:r>
                    <a:rPr lang="en-US" sz="3000" dirty="0" smtClean="0">
                      <a:solidFill>
                        <a:schemeClr val="bg1"/>
                      </a:solidFill>
                    </a:rPr>
                    <a:t>c</a:t>
                  </a:r>
                  <a:endParaRPr lang="en-US" sz="3000" dirty="0">
                    <a:solidFill>
                      <a:schemeClr val="bg1"/>
                    </a:solidFill>
                  </a:endParaRPr>
                </a:p>
              </p:txBody>
            </p:sp>
            <p:grpSp>
              <p:nvGrpSpPr>
                <p:cNvPr id="36" name="Group 31"/>
                <p:cNvGrpSpPr/>
                <p:nvPr/>
              </p:nvGrpSpPr>
              <p:grpSpPr>
                <a:xfrm>
                  <a:off x="6457499" y="4602672"/>
                  <a:ext cx="364202" cy="575493"/>
                  <a:chOff x="7908121" y="4165875"/>
                  <a:chExt cx="364202" cy="575493"/>
                </a:xfrm>
              </p:grpSpPr>
              <p:sp>
                <p:nvSpPr>
                  <p:cNvPr id="41" name="TextBox 36"/>
                  <p:cNvSpPr txBox="1"/>
                  <p:nvPr/>
                </p:nvSpPr>
                <p:spPr>
                  <a:xfrm>
                    <a:off x="7924611" y="4165875"/>
                    <a:ext cx="336500" cy="523220"/>
                  </a:xfrm>
                  <a:prstGeom prst="rect">
                    <a:avLst/>
                  </a:prstGeom>
                  <a:noFill/>
                </p:spPr>
                <p:txBody>
                  <a:bodyPr wrap="none" rtlCol="0">
                    <a:spAutoFit/>
                  </a:bodyPr>
                  <a:lstStyle/>
                  <a:p>
                    <a:r>
                      <a:rPr lang="en-US" sz="2800" dirty="0" smtClean="0">
                        <a:solidFill>
                          <a:srgbClr val="FFFFFF"/>
                        </a:solidFill>
                      </a:rPr>
                      <a:t>c</a:t>
                    </a:r>
                    <a:endParaRPr lang="en-US" sz="2800" dirty="0">
                      <a:solidFill>
                        <a:srgbClr val="FFFFFF"/>
                      </a:solidFill>
                    </a:endParaRPr>
                  </a:p>
                </p:txBody>
              </p:sp>
              <p:sp>
                <p:nvSpPr>
                  <p:cNvPr id="42" name="TextBox 37"/>
                  <p:cNvSpPr txBox="1"/>
                  <p:nvPr/>
                </p:nvSpPr>
                <p:spPr>
                  <a:xfrm rot="10800000">
                    <a:off x="7908121" y="4218148"/>
                    <a:ext cx="364202" cy="523220"/>
                  </a:xfrm>
                  <a:prstGeom prst="rect">
                    <a:avLst/>
                  </a:prstGeom>
                  <a:noFill/>
                </p:spPr>
                <p:txBody>
                  <a:bodyPr wrap="none" rtlCol="0">
                    <a:spAutoFit/>
                  </a:bodyPr>
                  <a:lstStyle/>
                  <a:p>
                    <a:r>
                      <a:rPr lang="en-US" sz="2800" dirty="0" smtClean="0">
                        <a:solidFill>
                          <a:srgbClr val="FFFFFF"/>
                        </a:solidFill>
                      </a:rPr>
                      <a:t>_</a:t>
                    </a:r>
                    <a:endParaRPr lang="en-US" sz="2800" dirty="0">
                      <a:solidFill>
                        <a:srgbClr val="FFFFFF"/>
                      </a:solidFill>
                    </a:endParaRPr>
                  </a:p>
                </p:txBody>
              </p:sp>
            </p:grpSp>
            <p:sp>
              <p:nvSpPr>
                <p:cNvPr id="37" name="TextBox 32"/>
                <p:cNvSpPr txBox="1"/>
                <p:nvPr/>
              </p:nvSpPr>
              <p:spPr>
                <a:xfrm>
                  <a:off x="6439429" y="3814593"/>
                  <a:ext cx="373319" cy="523220"/>
                </a:xfrm>
                <a:prstGeom prst="rect">
                  <a:avLst/>
                </a:prstGeom>
                <a:noFill/>
              </p:spPr>
              <p:txBody>
                <a:bodyPr wrap="none" rtlCol="0">
                  <a:spAutoFit/>
                </a:bodyPr>
                <a:lstStyle/>
                <a:p>
                  <a:r>
                    <a:rPr lang="en-US" sz="2800" dirty="0" smtClean="0"/>
                    <a:t>u</a:t>
                  </a:r>
                  <a:endParaRPr lang="en-US" sz="2800" dirty="0"/>
                </a:p>
              </p:txBody>
            </p:sp>
            <p:grpSp>
              <p:nvGrpSpPr>
                <p:cNvPr id="38" name="Group 33"/>
                <p:cNvGrpSpPr/>
                <p:nvPr/>
              </p:nvGrpSpPr>
              <p:grpSpPr>
                <a:xfrm>
                  <a:off x="5684775" y="4609637"/>
                  <a:ext cx="373319" cy="523220"/>
                  <a:chOff x="7844809" y="5178166"/>
                  <a:chExt cx="373319" cy="523220"/>
                </a:xfrm>
              </p:grpSpPr>
              <p:sp>
                <p:nvSpPr>
                  <p:cNvPr id="39" name="TextBox 34"/>
                  <p:cNvSpPr txBox="1"/>
                  <p:nvPr/>
                </p:nvSpPr>
                <p:spPr>
                  <a:xfrm rot="10800000">
                    <a:off x="7870934" y="5191505"/>
                    <a:ext cx="338554" cy="461665"/>
                  </a:xfrm>
                  <a:prstGeom prst="rect">
                    <a:avLst/>
                  </a:prstGeom>
                  <a:noFill/>
                </p:spPr>
                <p:txBody>
                  <a:bodyPr wrap="none" rtlCol="0">
                    <a:spAutoFit/>
                  </a:bodyPr>
                  <a:lstStyle/>
                  <a:p>
                    <a:r>
                      <a:rPr lang="en-US" sz="2400" dirty="0" smtClean="0">
                        <a:solidFill>
                          <a:srgbClr val="FFFFFF"/>
                        </a:solidFill>
                      </a:rPr>
                      <a:t>_</a:t>
                    </a:r>
                    <a:endParaRPr lang="en-US" sz="2400" dirty="0">
                      <a:solidFill>
                        <a:srgbClr val="FFFFFF"/>
                      </a:solidFill>
                    </a:endParaRPr>
                  </a:p>
                </p:txBody>
              </p:sp>
              <p:sp>
                <p:nvSpPr>
                  <p:cNvPr id="40" name="TextBox 35"/>
                  <p:cNvSpPr txBox="1"/>
                  <p:nvPr/>
                </p:nvSpPr>
                <p:spPr>
                  <a:xfrm>
                    <a:off x="7844809" y="5178166"/>
                    <a:ext cx="373319" cy="523220"/>
                  </a:xfrm>
                  <a:prstGeom prst="rect">
                    <a:avLst/>
                  </a:prstGeom>
                  <a:noFill/>
                </p:spPr>
                <p:txBody>
                  <a:bodyPr wrap="none" rtlCol="0">
                    <a:spAutoFit/>
                  </a:bodyPr>
                  <a:lstStyle/>
                  <a:p>
                    <a:r>
                      <a:rPr lang="en-US" sz="2800" dirty="0" smtClean="0">
                        <a:solidFill>
                          <a:srgbClr val="FFFFFF"/>
                        </a:solidFill>
                      </a:rPr>
                      <a:t>d</a:t>
                    </a:r>
                    <a:endParaRPr lang="en-US" sz="2800" dirty="0">
                      <a:solidFill>
                        <a:srgbClr val="FFFFFF"/>
                      </a:solidFill>
                    </a:endParaRPr>
                  </a:p>
                </p:txBody>
              </p:sp>
            </p:grpSp>
          </p:grpSp>
          <p:sp>
            <p:nvSpPr>
              <p:cNvPr id="32" name="Rectangle 43"/>
              <p:cNvSpPr/>
              <p:nvPr/>
            </p:nvSpPr>
            <p:spPr>
              <a:xfrm>
                <a:off x="5866806" y="4000982"/>
                <a:ext cx="573252" cy="523220"/>
              </a:xfrm>
              <a:prstGeom prst="rect">
                <a:avLst/>
              </a:prstGeom>
            </p:spPr>
            <p:txBody>
              <a:bodyPr wrap="none">
                <a:spAutoFit/>
              </a:bodyPr>
              <a:lstStyle/>
              <a:p>
                <a:r>
                  <a:rPr lang="en-US" sz="2800" dirty="0" err="1"/>
                  <a:t>Z</a:t>
                </a:r>
                <a:r>
                  <a:rPr lang="en-US" sz="2800" baseline="-25000" dirty="0" err="1"/>
                  <a:t>c</a:t>
                </a:r>
                <a:r>
                  <a:rPr lang="en-US" sz="2800" baseline="30000" dirty="0"/>
                  <a:t>+</a:t>
                </a:r>
                <a:r>
                  <a:rPr lang="en-US" sz="2800" dirty="0"/>
                  <a:t> </a:t>
                </a:r>
              </a:p>
            </p:txBody>
          </p:sp>
        </p:grpSp>
        <p:grpSp>
          <p:nvGrpSpPr>
            <p:cNvPr id="12" name="Group 47"/>
            <p:cNvGrpSpPr/>
            <p:nvPr/>
          </p:nvGrpSpPr>
          <p:grpSpPr>
            <a:xfrm>
              <a:off x="7345686" y="3549053"/>
              <a:ext cx="1536205" cy="1585907"/>
              <a:chOff x="7345686" y="3549053"/>
              <a:chExt cx="1536205" cy="1585907"/>
            </a:xfrm>
          </p:grpSpPr>
          <p:grpSp>
            <p:nvGrpSpPr>
              <p:cNvPr id="13" name="Group 25"/>
              <p:cNvGrpSpPr/>
              <p:nvPr/>
            </p:nvGrpSpPr>
            <p:grpSpPr>
              <a:xfrm>
                <a:off x="7345686" y="3549053"/>
                <a:ext cx="1536205" cy="1585907"/>
                <a:chOff x="5463242" y="3694373"/>
                <a:chExt cx="1536205" cy="1585907"/>
              </a:xfrm>
            </p:grpSpPr>
            <p:grpSp>
              <p:nvGrpSpPr>
                <p:cNvPr id="15" name="Group 6"/>
                <p:cNvGrpSpPr/>
                <p:nvPr/>
              </p:nvGrpSpPr>
              <p:grpSpPr>
                <a:xfrm>
                  <a:off x="5463242" y="3694373"/>
                  <a:ext cx="1536205" cy="1585907"/>
                  <a:chOff x="3463793" y="4510838"/>
                  <a:chExt cx="1055632" cy="989581"/>
                </a:xfrm>
              </p:grpSpPr>
              <p:sp>
                <p:nvSpPr>
                  <p:cNvPr id="25" name="Oval 7"/>
                  <p:cNvSpPr/>
                  <p:nvPr/>
                </p:nvSpPr>
                <p:spPr>
                  <a:xfrm>
                    <a:off x="3463793" y="4510838"/>
                    <a:ext cx="1055632" cy="98958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8"/>
                  <p:cNvGrpSpPr/>
                  <p:nvPr/>
                </p:nvGrpSpPr>
                <p:grpSpPr>
                  <a:xfrm>
                    <a:off x="3563429" y="4617427"/>
                    <a:ext cx="869176" cy="796391"/>
                    <a:chOff x="693429" y="4064911"/>
                    <a:chExt cx="869176" cy="796391"/>
                  </a:xfrm>
                </p:grpSpPr>
                <p:sp>
                  <p:nvSpPr>
                    <p:cNvPr id="27" name="Oval 9"/>
                    <p:cNvSpPr/>
                    <p:nvPr/>
                  </p:nvSpPr>
                  <p:spPr>
                    <a:xfrm>
                      <a:off x="693429" y="4070303"/>
                      <a:ext cx="354626" cy="33810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8" name="Oval 10"/>
                    <p:cNvSpPr/>
                    <p:nvPr/>
                  </p:nvSpPr>
                  <p:spPr>
                    <a:xfrm>
                      <a:off x="1207979" y="4064911"/>
                      <a:ext cx="354626" cy="338106"/>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9" name="Oval 11"/>
                    <p:cNvSpPr/>
                    <p:nvPr/>
                  </p:nvSpPr>
                  <p:spPr>
                    <a:xfrm>
                      <a:off x="710443" y="4523196"/>
                      <a:ext cx="354626" cy="33810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sp>
              <p:nvSpPr>
                <p:cNvPr id="16" name="Oval 12"/>
                <p:cNvSpPr/>
                <p:nvPr/>
              </p:nvSpPr>
              <p:spPr>
                <a:xfrm>
                  <a:off x="6374058" y="4559472"/>
                  <a:ext cx="516069" cy="541850"/>
                </a:xfrm>
                <a:prstGeom prst="ellipse">
                  <a:avLst/>
                </a:prstGeom>
                <a:solidFill>
                  <a:srgbClr val="FF23D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7" name="TextBox 17"/>
                <p:cNvSpPr txBox="1"/>
                <p:nvPr/>
              </p:nvSpPr>
              <p:spPr>
                <a:xfrm>
                  <a:off x="5684775" y="3789019"/>
                  <a:ext cx="347346" cy="553998"/>
                </a:xfrm>
                <a:prstGeom prst="rect">
                  <a:avLst/>
                </a:prstGeom>
                <a:noFill/>
              </p:spPr>
              <p:txBody>
                <a:bodyPr wrap="none" rtlCol="0">
                  <a:spAutoFit/>
                </a:bodyPr>
                <a:lstStyle/>
                <a:p>
                  <a:r>
                    <a:rPr lang="en-US" sz="3000" dirty="0" smtClean="0">
                      <a:solidFill>
                        <a:schemeClr val="bg1"/>
                      </a:solidFill>
                    </a:rPr>
                    <a:t>c</a:t>
                  </a:r>
                  <a:endParaRPr lang="en-US" sz="3000" dirty="0">
                    <a:solidFill>
                      <a:schemeClr val="bg1"/>
                    </a:solidFill>
                  </a:endParaRPr>
                </a:p>
              </p:txBody>
            </p:sp>
            <p:grpSp>
              <p:nvGrpSpPr>
                <p:cNvPr id="18" name="Group 20"/>
                <p:cNvGrpSpPr/>
                <p:nvPr/>
              </p:nvGrpSpPr>
              <p:grpSpPr>
                <a:xfrm>
                  <a:off x="6457499" y="4602672"/>
                  <a:ext cx="364202" cy="575493"/>
                  <a:chOff x="7908121" y="4165875"/>
                  <a:chExt cx="364202" cy="575493"/>
                </a:xfrm>
              </p:grpSpPr>
              <p:sp>
                <p:nvSpPr>
                  <p:cNvPr id="23" name="TextBox 18"/>
                  <p:cNvSpPr txBox="1"/>
                  <p:nvPr/>
                </p:nvSpPr>
                <p:spPr>
                  <a:xfrm>
                    <a:off x="7924611" y="4165875"/>
                    <a:ext cx="336500" cy="523220"/>
                  </a:xfrm>
                  <a:prstGeom prst="rect">
                    <a:avLst/>
                  </a:prstGeom>
                  <a:noFill/>
                </p:spPr>
                <p:txBody>
                  <a:bodyPr wrap="none" rtlCol="0">
                    <a:spAutoFit/>
                  </a:bodyPr>
                  <a:lstStyle/>
                  <a:p>
                    <a:r>
                      <a:rPr lang="en-US" sz="2800" dirty="0" smtClean="0">
                        <a:solidFill>
                          <a:srgbClr val="FFFFFF"/>
                        </a:solidFill>
                      </a:rPr>
                      <a:t>c</a:t>
                    </a:r>
                    <a:endParaRPr lang="en-US" sz="2800" dirty="0">
                      <a:solidFill>
                        <a:srgbClr val="FFFFFF"/>
                      </a:solidFill>
                    </a:endParaRPr>
                  </a:p>
                </p:txBody>
              </p:sp>
              <p:sp>
                <p:nvSpPr>
                  <p:cNvPr id="24" name="TextBox 19"/>
                  <p:cNvSpPr txBox="1"/>
                  <p:nvPr/>
                </p:nvSpPr>
                <p:spPr>
                  <a:xfrm rot="10800000">
                    <a:off x="7908121" y="4218148"/>
                    <a:ext cx="364202" cy="523220"/>
                  </a:xfrm>
                  <a:prstGeom prst="rect">
                    <a:avLst/>
                  </a:prstGeom>
                  <a:noFill/>
                </p:spPr>
                <p:txBody>
                  <a:bodyPr wrap="none" rtlCol="0">
                    <a:spAutoFit/>
                  </a:bodyPr>
                  <a:lstStyle/>
                  <a:p>
                    <a:r>
                      <a:rPr lang="en-US" sz="2800" dirty="0" smtClean="0">
                        <a:solidFill>
                          <a:srgbClr val="FFFFFF"/>
                        </a:solidFill>
                      </a:rPr>
                      <a:t>_</a:t>
                    </a:r>
                    <a:endParaRPr lang="en-US" sz="2800" dirty="0">
                      <a:solidFill>
                        <a:srgbClr val="FFFFFF"/>
                      </a:solidFill>
                    </a:endParaRPr>
                  </a:p>
                </p:txBody>
              </p:sp>
            </p:grpSp>
            <p:sp>
              <p:nvSpPr>
                <p:cNvPr id="19" name="TextBox 22"/>
                <p:cNvSpPr txBox="1"/>
                <p:nvPr/>
              </p:nvSpPr>
              <p:spPr>
                <a:xfrm>
                  <a:off x="6488800" y="3808295"/>
                  <a:ext cx="373319" cy="523220"/>
                </a:xfrm>
                <a:prstGeom prst="rect">
                  <a:avLst/>
                </a:prstGeom>
                <a:noFill/>
              </p:spPr>
              <p:txBody>
                <a:bodyPr wrap="none" rtlCol="0">
                  <a:spAutoFit/>
                </a:bodyPr>
                <a:lstStyle/>
                <a:p>
                  <a:r>
                    <a:rPr lang="en-US" sz="2800" dirty="0" smtClean="0"/>
                    <a:t>u</a:t>
                  </a:r>
                  <a:endParaRPr lang="en-US" sz="2800" dirty="0"/>
                </a:p>
              </p:txBody>
            </p:sp>
            <p:grpSp>
              <p:nvGrpSpPr>
                <p:cNvPr id="20" name="Group 24"/>
                <p:cNvGrpSpPr/>
                <p:nvPr/>
              </p:nvGrpSpPr>
              <p:grpSpPr>
                <a:xfrm>
                  <a:off x="5684775" y="3916402"/>
                  <a:ext cx="1149981" cy="1216455"/>
                  <a:chOff x="7844809" y="4484931"/>
                  <a:chExt cx="1149981" cy="1216455"/>
                </a:xfrm>
              </p:grpSpPr>
              <p:sp>
                <p:nvSpPr>
                  <p:cNvPr id="21" name="TextBox 21"/>
                  <p:cNvSpPr txBox="1"/>
                  <p:nvPr/>
                </p:nvSpPr>
                <p:spPr>
                  <a:xfrm rot="10800000">
                    <a:off x="8656236" y="4484931"/>
                    <a:ext cx="338554" cy="461665"/>
                  </a:xfrm>
                  <a:prstGeom prst="rect">
                    <a:avLst/>
                  </a:prstGeom>
                  <a:noFill/>
                </p:spPr>
                <p:txBody>
                  <a:bodyPr wrap="none" rtlCol="0">
                    <a:spAutoFit/>
                  </a:bodyPr>
                  <a:lstStyle/>
                  <a:p>
                    <a:r>
                      <a:rPr lang="en-US" sz="2400" dirty="0" smtClean="0"/>
                      <a:t>_</a:t>
                    </a:r>
                    <a:endParaRPr lang="en-US" sz="2400" dirty="0"/>
                  </a:p>
                </p:txBody>
              </p:sp>
              <p:sp>
                <p:nvSpPr>
                  <p:cNvPr id="22" name="TextBox 23"/>
                  <p:cNvSpPr txBox="1"/>
                  <p:nvPr/>
                </p:nvSpPr>
                <p:spPr>
                  <a:xfrm>
                    <a:off x="7844809" y="5178166"/>
                    <a:ext cx="373319" cy="523220"/>
                  </a:xfrm>
                  <a:prstGeom prst="rect">
                    <a:avLst/>
                  </a:prstGeom>
                  <a:noFill/>
                </p:spPr>
                <p:txBody>
                  <a:bodyPr wrap="none" rtlCol="0">
                    <a:spAutoFit/>
                  </a:bodyPr>
                  <a:lstStyle/>
                  <a:p>
                    <a:r>
                      <a:rPr lang="en-US" sz="2800" dirty="0" smtClean="0">
                        <a:solidFill>
                          <a:srgbClr val="FFFFFF"/>
                        </a:solidFill>
                      </a:rPr>
                      <a:t>d</a:t>
                    </a:r>
                    <a:endParaRPr lang="en-US" sz="2800" dirty="0">
                      <a:solidFill>
                        <a:srgbClr val="FFFFFF"/>
                      </a:solidFill>
                    </a:endParaRPr>
                  </a:p>
                </p:txBody>
              </p:sp>
            </p:grpSp>
          </p:grpSp>
          <p:sp>
            <p:nvSpPr>
              <p:cNvPr id="14" name="Rectangle 44"/>
              <p:cNvSpPr/>
              <p:nvPr/>
            </p:nvSpPr>
            <p:spPr>
              <a:xfrm>
                <a:off x="7877530" y="4078742"/>
                <a:ext cx="530915" cy="523220"/>
              </a:xfrm>
              <a:prstGeom prst="rect">
                <a:avLst/>
              </a:prstGeom>
            </p:spPr>
            <p:txBody>
              <a:bodyPr wrap="none">
                <a:spAutoFit/>
              </a:bodyPr>
              <a:lstStyle/>
              <a:p>
                <a:r>
                  <a:rPr lang="en-US" sz="2800" dirty="0" err="1" smtClean="0"/>
                  <a:t>Z</a:t>
                </a:r>
                <a:r>
                  <a:rPr lang="en-US" sz="2800" baseline="-25000" dirty="0" err="1" smtClean="0"/>
                  <a:t>c</a:t>
                </a:r>
                <a:r>
                  <a:rPr lang="en-US" sz="2800" baseline="30000" dirty="0" smtClean="0"/>
                  <a:t>-</a:t>
                </a:r>
                <a:r>
                  <a:rPr lang="en-US" sz="2800" dirty="0" smtClean="0"/>
                  <a:t> </a:t>
                </a:r>
                <a:endParaRPr lang="en-US" sz="2800" dirty="0"/>
              </a:p>
            </p:txBody>
          </p:sp>
        </p:grpSp>
      </p:grpSp>
      <p:sp>
        <p:nvSpPr>
          <p:cNvPr id="48" name="Rectangle 2"/>
          <p:cNvSpPr/>
          <p:nvPr/>
        </p:nvSpPr>
        <p:spPr>
          <a:xfrm>
            <a:off x="5616729" y="916945"/>
            <a:ext cx="3070071" cy="461665"/>
          </a:xfrm>
          <a:prstGeom prst="rect">
            <a:avLst/>
          </a:prstGeom>
        </p:spPr>
        <p:txBody>
          <a:bodyPr wrap="none">
            <a:spAutoFit/>
          </a:bodyPr>
          <a:lstStyle/>
          <a:p>
            <a:r>
              <a:rPr lang="en-US" altLang="zh-CN" sz="2400" b="1" dirty="0">
                <a:latin typeface="Times New Roman" pitchFamily="18" charset="0"/>
                <a:cs typeface="Times New Roman" pitchFamily="18" charset="0"/>
              </a:rPr>
              <a:t>a</a:t>
            </a:r>
            <a:r>
              <a:rPr lang="en-US" altLang="zh-CN" sz="2400" b="1" baseline="-25000" dirty="0">
                <a:latin typeface="Times New Roman" pitchFamily="18" charset="0"/>
                <a:cs typeface="Times New Roman" pitchFamily="18" charset="0"/>
              </a:rPr>
              <a:t>0</a:t>
            </a:r>
            <a:r>
              <a:rPr lang="en-US" altLang="zh-CN" sz="2400" b="1" dirty="0">
                <a:latin typeface="Times New Roman" pitchFamily="18" charset="0"/>
                <a:cs typeface="Times New Roman" pitchFamily="18" charset="0"/>
              </a:rPr>
              <a:t>(980)-f</a:t>
            </a:r>
            <a:r>
              <a:rPr lang="en-US" altLang="zh-CN" sz="2400" b="1" baseline="-25000" dirty="0">
                <a:latin typeface="Times New Roman" pitchFamily="18" charset="0"/>
                <a:cs typeface="Times New Roman" pitchFamily="18" charset="0"/>
              </a:rPr>
              <a:t>0</a:t>
            </a:r>
            <a:r>
              <a:rPr lang="en-US" altLang="zh-CN" sz="2400" b="1" dirty="0">
                <a:latin typeface="Times New Roman" pitchFamily="18" charset="0"/>
                <a:cs typeface="Times New Roman" pitchFamily="18" charset="0"/>
              </a:rPr>
              <a:t>(980) mixing</a:t>
            </a:r>
            <a:endParaRPr lang="en-US" sz="2400" dirty="0"/>
          </a:p>
        </p:txBody>
      </p:sp>
      <p:pic>
        <p:nvPicPr>
          <p:cNvPr id="49" name="Picture 3" descr="intensity_2dim_01"/>
          <p:cNvPicPr>
            <a:picLocks noChangeAspect="1" noChangeArrowheads="1"/>
          </p:cNvPicPr>
          <p:nvPr/>
        </p:nvPicPr>
        <p:blipFill>
          <a:blip r:embed="rId3" cstate="print"/>
          <a:srcRect l="3761" t="8163" r="4057"/>
          <a:stretch>
            <a:fillRect/>
          </a:stretch>
        </p:blipFill>
        <p:spPr bwMode="auto">
          <a:xfrm>
            <a:off x="5159708" y="1332741"/>
            <a:ext cx="2469002" cy="2268691"/>
          </a:xfrm>
          <a:prstGeom prst="rect">
            <a:avLst/>
          </a:prstGeom>
          <a:noFill/>
          <a:ln w="9525">
            <a:noFill/>
            <a:miter lim="800000"/>
            <a:headEnd/>
            <a:tailEnd/>
          </a:ln>
        </p:spPr>
      </p:pic>
      <p:sp>
        <p:nvSpPr>
          <p:cNvPr id="50" name="文本框 49"/>
          <p:cNvSpPr txBox="1"/>
          <p:nvPr/>
        </p:nvSpPr>
        <p:spPr>
          <a:xfrm>
            <a:off x="4576590" y="4106995"/>
            <a:ext cx="4600107" cy="2400657"/>
          </a:xfrm>
          <a:prstGeom prst="rect">
            <a:avLst/>
          </a:prstGeom>
          <a:noFill/>
          <a:ln w="22225">
            <a:solidFill>
              <a:srgbClr val="FFC000"/>
            </a:solidFill>
          </a:ln>
        </p:spPr>
        <p:txBody>
          <a:bodyPr wrap="square" rtlCol="0">
            <a:spAutoFit/>
          </a:bodyPr>
          <a:lstStyle/>
          <a:p>
            <a:pPr marL="285750" indent="-285750">
              <a:lnSpc>
                <a:spcPct val="150000"/>
              </a:lnSpc>
              <a:buFont typeface="Wingdings" panose="05000000000000000000" pitchFamily="2" charset="2"/>
              <a:buChar char="l"/>
            </a:pPr>
            <a:r>
              <a:rPr lang="zh-CN" altLang="en-US" sz="2000" b="1" dirty="0" smtClean="0">
                <a:solidFill>
                  <a:srgbClr val="0000FF"/>
                </a:solidFill>
              </a:rPr>
              <a:t>主导</a:t>
            </a:r>
            <a:r>
              <a:rPr lang="en-US" altLang="zh-CN" sz="2000" b="1" dirty="0" smtClean="0">
                <a:solidFill>
                  <a:srgbClr val="0000FF"/>
                </a:solidFill>
              </a:rPr>
              <a:t>R&amp;QCD</a:t>
            </a:r>
            <a:r>
              <a:rPr lang="zh-CN" altLang="en-US" sz="2000" b="1" dirty="0" smtClean="0">
                <a:solidFill>
                  <a:srgbClr val="0000FF"/>
                </a:solidFill>
              </a:rPr>
              <a:t>的取数计划及物理分析。</a:t>
            </a:r>
            <a:endParaRPr lang="en-US" altLang="zh-CN" sz="2000" b="1" dirty="0" smtClean="0">
              <a:solidFill>
                <a:srgbClr val="0000FF"/>
              </a:solidFill>
            </a:endParaRPr>
          </a:p>
          <a:p>
            <a:pPr marL="285750" indent="-285750">
              <a:lnSpc>
                <a:spcPct val="150000"/>
              </a:lnSpc>
              <a:buFont typeface="Wingdings" panose="05000000000000000000" pitchFamily="2" charset="2"/>
              <a:buChar char="l"/>
            </a:pPr>
            <a:r>
              <a:rPr lang="zh-CN" altLang="en-US" sz="2000" b="1" dirty="0" smtClean="0">
                <a:solidFill>
                  <a:srgbClr val="0000FF"/>
                </a:solidFill>
              </a:rPr>
              <a:t>在</a:t>
            </a:r>
            <a:r>
              <a:rPr lang="en-US" altLang="zh-CN" sz="2000" b="1" dirty="0" err="1" smtClean="0">
                <a:solidFill>
                  <a:srgbClr val="0000FF"/>
                </a:solidFill>
              </a:rPr>
              <a:t>Zc</a:t>
            </a:r>
            <a:r>
              <a:rPr lang="zh-CN" altLang="en-US" sz="2000" b="1" dirty="0">
                <a:solidFill>
                  <a:srgbClr val="0000FF"/>
                </a:solidFill>
              </a:rPr>
              <a:t>等</a:t>
            </a:r>
            <a:r>
              <a:rPr lang="zh-CN" altLang="en-US" sz="2000" b="1" dirty="0" smtClean="0">
                <a:solidFill>
                  <a:srgbClr val="0000FF"/>
                </a:solidFill>
              </a:rPr>
              <a:t>四夸克态的发现及研究中有突出贡献。</a:t>
            </a:r>
            <a:endParaRPr lang="en-US" altLang="zh-CN" sz="2000" b="1" dirty="0" smtClean="0">
              <a:solidFill>
                <a:srgbClr val="0000FF"/>
              </a:solidFill>
            </a:endParaRPr>
          </a:p>
          <a:p>
            <a:pPr marL="285750" indent="-285750">
              <a:lnSpc>
                <a:spcPct val="150000"/>
              </a:lnSpc>
              <a:buFont typeface="Wingdings" panose="05000000000000000000" pitchFamily="2" charset="2"/>
              <a:buChar char="l"/>
            </a:pPr>
            <a:r>
              <a:rPr lang="en-US" altLang="zh-CN" sz="2000" b="1" dirty="0" smtClean="0">
                <a:solidFill>
                  <a:srgbClr val="0000FF"/>
                </a:solidFill>
              </a:rPr>
              <a:t>BESIII</a:t>
            </a:r>
            <a:r>
              <a:rPr lang="zh-CN" altLang="en-US" sz="2000" b="1" dirty="0" smtClean="0">
                <a:solidFill>
                  <a:srgbClr val="0000FF"/>
                </a:solidFill>
              </a:rPr>
              <a:t>目前发表</a:t>
            </a:r>
            <a:r>
              <a:rPr lang="zh-CN" altLang="en-US" sz="2000" b="1" dirty="0" smtClean="0">
                <a:solidFill>
                  <a:srgbClr val="0000FF"/>
                </a:solidFill>
              </a:rPr>
              <a:t>的</a:t>
            </a:r>
            <a:r>
              <a:rPr lang="en-US" altLang="zh-CN" sz="2000" b="1" dirty="0" smtClean="0">
                <a:solidFill>
                  <a:srgbClr val="0000FF"/>
                </a:solidFill>
              </a:rPr>
              <a:t>205</a:t>
            </a:r>
            <a:r>
              <a:rPr lang="zh-CN" altLang="en-US" sz="2000" b="1" dirty="0" smtClean="0">
                <a:solidFill>
                  <a:srgbClr val="0000FF"/>
                </a:solidFill>
              </a:rPr>
              <a:t>篇</a:t>
            </a:r>
            <a:r>
              <a:rPr lang="zh-CN" altLang="en-US" sz="2000" b="1" dirty="0" smtClean="0">
                <a:solidFill>
                  <a:srgbClr val="0000FF"/>
                </a:solidFill>
              </a:rPr>
              <a:t>文章中，由科大主导或有</a:t>
            </a:r>
            <a:r>
              <a:rPr lang="zh-CN" altLang="en-US" sz="2000" b="1" dirty="0">
                <a:solidFill>
                  <a:srgbClr val="0000FF"/>
                </a:solidFill>
              </a:rPr>
              <a:t>突出</a:t>
            </a:r>
            <a:r>
              <a:rPr lang="zh-CN" altLang="en-US" sz="2000" b="1" dirty="0" smtClean="0">
                <a:solidFill>
                  <a:srgbClr val="0000FF"/>
                </a:solidFill>
              </a:rPr>
              <a:t>贡献的</a:t>
            </a:r>
            <a:r>
              <a:rPr lang="zh-CN" altLang="en-US" sz="2000" b="1" dirty="0" smtClean="0">
                <a:solidFill>
                  <a:srgbClr val="0000FF"/>
                </a:solidFill>
                <a:sym typeface="Symbol" panose="05050102010706020507" pitchFamily="18" charset="2"/>
              </a:rPr>
              <a:t></a:t>
            </a:r>
            <a:r>
              <a:rPr lang="en-US" altLang="zh-CN" sz="2000" b="1" dirty="0">
                <a:solidFill>
                  <a:srgbClr val="0000FF"/>
                </a:solidFill>
                <a:sym typeface="Symbol" panose="05050102010706020507" pitchFamily="18" charset="2"/>
              </a:rPr>
              <a:t>3</a:t>
            </a:r>
            <a:r>
              <a:rPr lang="en-US" altLang="zh-CN" sz="2000" b="1" dirty="0" smtClean="0">
                <a:solidFill>
                  <a:srgbClr val="0000FF"/>
                </a:solidFill>
                <a:sym typeface="Symbol" panose="05050102010706020507" pitchFamily="18" charset="2"/>
              </a:rPr>
              <a:t>0</a:t>
            </a:r>
            <a:r>
              <a:rPr lang="zh-CN" altLang="en-US" sz="2000" b="1" dirty="0" smtClean="0">
                <a:solidFill>
                  <a:srgbClr val="0000FF"/>
                </a:solidFill>
                <a:sym typeface="Symbol" panose="05050102010706020507" pitchFamily="18" charset="2"/>
              </a:rPr>
              <a:t>篇。</a:t>
            </a:r>
            <a:endParaRPr lang="en-US" altLang="zh-CN" sz="2000" b="1" dirty="0" smtClean="0">
              <a:solidFill>
                <a:srgbClr val="0000FF"/>
              </a:solidFill>
              <a:sym typeface="Symbol" panose="05050102010706020507" pitchFamily="18" charset="2"/>
            </a:endParaRPr>
          </a:p>
        </p:txBody>
      </p:sp>
    </p:spTree>
    <p:extLst>
      <p:ext uri="{BB962C8B-B14F-4D97-AF65-F5344CB8AC3E}">
        <p14:creationId xmlns:p14="http://schemas.microsoft.com/office/powerpoint/2010/main" val="4158779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华文楷体" panose="02010600040101010101" pitchFamily="2" charset="-122"/>
                <a:ea typeface="华文楷体" panose="02010600040101010101" pitchFamily="2" charset="-122"/>
              </a:rPr>
              <a:t>学科定位、目标与职责</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99690" y="838797"/>
            <a:ext cx="8777980" cy="5882678"/>
          </a:xfrm>
        </p:spPr>
        <p:txBody>
          <a:bodyPr>
            <a:noAutofit/>
          </a:bodyPr>
          <a:lstStyle/>
          <a:p>
            <a:pPr>
              <a:lnSpc>
                <a:spcPct val="130000"/>
              </a:lnSpc>
            </a:pPr>
            <a:r>
              <a:rPr lang="zh-CN" altLang="en-US" sz="2400" b="1" dirty="0" smtClean="0">
                <a:solidFill>
                  <a:srgbClr val="0000FF"/>
                </a:solidFill>
                <a:latin typeface="华文楷体" panose="02010600040101010101" pitchFamily="2" charset="-122"/>
                <a:ea typeface="华文楷体" panose="02010600040101010101" pitchFamily="2" charset="-122"/>
              </a:rPr>
              <a:t>定位：</a:t>
            </a:r>
            <a:r>
              <a:rPr lang="zh-CN" altLang="en-US" sz="2000" dirty="0">
                <a:latin typeface="华文楷体" panose="02010600040101010101" pitchFamily="2" charset="-122"/>
                <a:ea typeface="华文楷体" panose="02010600040101010101" pitchFamily="2" charset="-122"/>
              </a:rPr>
              <a:t>以</a:t>
            </a:r>
            <a:r>
              <a:rPr lang="zh-CN" altLang="en-US" sz="2000" dirty="0" smtClean="0">
                <a:solidFill>
                  <a:srgbClr val="FF0000"/>
                </a:solidFill>
                <a:latin typeface="华文楷体" panose="02010600040101010101" pitchFamily="2" charset="-122"/>
                <a:ea typeface="华文楷体" panose="02010600040101010101" pitchFamily="2" charset="-122"/>
              </a:rPr>
              <a:t>大科学实验装置</a:t>
            </a:r>
            <a:r>
              <a:rPr lang="zh-CN" altLang="en-US" sz="2000" dirty="0" smtClean="0">
                <a:latin typeface="华文楷体" panose="02010600040101010101" pitchFamily="2" charset="-122"/>
                <a:ea typeface="华文楷体" panose="02010600040101010101" pitchFamily="2" charset="-122"/>
              </a:rPr>
              <a:t>为</a:t>
            </a:r>
            <a:r>
              <a:rPr lang="zh-CN" altLang="en-US" sz="2000" dirty="0">
                <a:latin typeface="华文楷体" panose="02010600040101010101" pitchFamily="2" charset="-122"/>
                <a:ea typeface="华文楷体" panose="02010600040101010101" pitchFamily="2" charset="-122"/>
              </a:rPr>
              <a:t>依托</a:t>
            </a:r>
            <a:r>
              <a:rPr lang="zh-CN" altLang="en-US" sz="2000" dirty="0" smtClean="0">
                <a:latin typeface="华文楷体" panose="02010600040101010101" pitchFamily="2" charset="-122"/>
                <a:ea typeface="华文楷体" panose="02010600040101010101" pitchFamily="2" charset="-122"/>
              </a:rPr>
              <a:t>，</a:t>
            </a:r>
            <a:r>
              <a:rPr lang="zh-CN" altLang="en-US" sz="2000" dirty="0" smtClean="0">
                <a:latin typeface="华文楷体" panose="02010600040101010101" pitchFamily="2" charset="-122"/>
                <a:ea typeface="华文楷体" panose="02010600040101010101" pitchFamily="2" charset="-122"/>
              </a:rPr>
              <a:t>实验与理论结合，探索</a:t>
            </a:r>
            <a:r>
              <a:rPr lang="zh-CN" altLang="en-US" sz="2000" dirty="0" smtClean="0">
                <a:solidFill>
                  <a:srgbClr val="FF0000"/>
                </a:solidFill>
                <a:latin typeface="华文楷体" panose="02010600040101010101" pitchFamily="2" charset="-122"/>
                <a:ea typeface="华文楷体" panose="02010600040101010101" pitchFamily="2" charset="-122"/>
              </a:rPr>
              <a:t>微观世界</a:t>
            </a:r>
            <a:r>
              <a:rPr lang="zh-CN" altLang="en-US" sz="2000" dirty="0" smtClean="0">
                <a:latin typeface="华文楷体" panose="02010600040101010101" pitchFamily="2" charset="-122"/>
                <a:ea typeface="华文楷体" panose="02010600040101010101" pitchFamily="2" charset="-122"/>
              </a:rPr>
              <a:t>，研究物质基本构成和相互作用，培养</a:t>
            </a:r>
            <a:r>
              <a:rPr lang="zh-CN" altLang="en-US" sz="2000" dirty="0" smtClean="0">
                <a:solidFill>
                  <a:srgbClr val="FF0000"/>
                </a:solidFill>
                <a:latin typeface="华文楷体" panose="02010600040101010101" pitchFamily="2" charset="-122"/>
                <a:ea typeface="华文楷体" panose="02010600040101010101" pitchFamily="2" charset="-122"/>
              </a:rPr>
              <a:t>高端</a:t>
            </a:r>
            <a:r>
              <a:rPr lang="zh-CN" altLang="en-US" sz="2000" dirty="0" smtClean="0">
                <a:latin typeface="华文楷体" panose="02010600040101010101" pitchFamily="2" charset="-122"/>
                <a:ea typeface="华文楷体" panose="02010600040101010101" pitchFamily="2" charset="-122"/>
              </a:rPr>
              <a:t>科技英才。</a:t>
            </a:r>
            <a:endParaRPr lang="en-US" altLang="zh-CN" sz="2000" dirty="0" smtClean="0">
              <a:latin typeface="华文楷体" panose="02010600040101010101" pitchFamily="2" charset="-122"/>
              <a:ea typeface="华文楷体" panose="02010600040101010101" pitchFamily="2" charset="-122"/>
            </a:endParaRPr>
          </a:p>
          <a:p>
            <a:pPr>
              <a:lnSpc>
                <a:spcPct val="130000"/>
              </a:lnSpc>
            </a:pPr>
            <a:r>
              <a:rPr lang="zh-CN" altLang="en-US" sz="2400" b="1" dirty="0" smtClean="0">
                <a:solidFill>
                  <a:srgbClr val="0000FF"/>
                </a:solidFill>
                <a:latin typeface="华文楷体" panose="02010600040101010101" pitchFamily="2" charset="-122"/>
                <a:ea typeface="华文楷体" panose="02010600040101010101" pitchFamily="2" charset="-122"/>
              </a:rPr>
              <a:t>目标</a:t>
            </a:r>
            <a:r>
              <a:rPr lang="zh-CN" altLang="en-US" sz="2400" dirty="0" smtClean="0">
                <a:solidFill>
                  <a:srgbClr val="0000FF"/>
                </a:solidFill>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具有</a:t>
            </a:r>
            <a:r>
              <a:rPr lang="zh-CN" altLang="en-US" sz="2000" dirty="0">
                <a:solidFill>
                  <a:srgbClr val="FF0000"/>
                </a:solidFill>
                <a:latin typeface="华文楷体" panose="02010600040101010101" pitchFamily="2" charset="-122"/>
                <a:ea typeface="华文楷体" panose="02010600040101010101" pitchFamily="2" charset="-122"/>
              </a:rPr>
              <a:t>一流</a:t>
            </a:r>
            <a:r>
              <a:rPr lang="zh-CN" altLang="en-US" sz="2000" dirty="0">
                <a:latin typeface="华文楷体" panose="02010600040101010101" pitchFamily="2" charset="-122"/>
                <a:ea typeface="华文楷体" panose="02010600040101010101" pitchFamily="2" charset="-122"/>
              </a:rPr>
              <a:t>的学科体系，国内</a:t>
            </a:r>
            <a:r>
              <a:rPr lang="zh-CN" altLang="en-US" sz="2000" dirty="0">
                <a:solidFill>
                  <a:srgbClr val="FF0000"/>
                </a:solidFill>
                <a:latin typeface="华文楷体" panose="02010600040101010101" pitchFamily="2" charset="-122"/>
                <a:ea typeface="华文楷体" panose="02010600040101010101" pitchFamily="2" charset="-122"/>
              </a:rPr>
              <a:t>领先</a:t>
            </a:r>
            <a:r>
              <a:rPr lang="zh-CN" altLang="en-US" sz="2000" dirty="0" smtClean="0">
                <a:latin typeface="华文楷体" panose="02010600040101010101" pitchFamily="2" charset="-122"/>
                <a:ea typeface="华文楷体" panose="02010600040101010101" pitchFamily="2" charset="-122"/>
              </a:rPr>
              <a:t>，在国际上</a:t>
            </a:r>
            <a:r>
              <a:rPr lang="zh-CN" altLang="zh-CN" sz="2000" dirty="0">
                <a:latin typeface="华文楷体" panose="02010600040101010101" pitchFamily="2" charset="-122"/>
                <a:ea typeface="华文楷体" panose="02010600040101010101" pitchFamily="2" charset="-122"/>
              </a:rPr>
              <a:t>有</a:t>
            </a:r>
            <a:r>
              <a:rPr lang="zh-CN" altLang="en-US" sz="2000" dirty="0">
                <a:solidFill>
                  <a:srgbClr val="FF0000"/>
                </a:solidFill>
                <a:latin typeface="华文楷体" panose="02010600040101010101" pitchFamily="2" charset="-122"/>
                <a:ea typeface="华文楷体" panose="02010600040101010101" pitchFamily="2" charset="-122"/>
              </a:rPr>
              <a:t>相当</a:t>
            </a:r>
            <a:r>
              <a:rPr lang="zh-CN" altLang="zh-CN" sz="2000" dirty="0">
                <a:solidFill>
                  <a:srgbClr val="FF0000"/>
                </a:solidFill>
                <a:latin typeface="华文楷体" panose="02010600040101010101" pitchFamily="2" charset="-122"/>
                <a:ea typeface="华文楷体" panose="02010600040101010101" pitchFamily="2" charset="-122"/>
              </a:rPr>
              <a:t>的影响力</a:t>
            </a:r>
            <a:r>
              <a:rPr lang="zh-CN"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达到</a:t>
            </a:r>
            <a:r>
              <a:rPr lang="zh-CN" altLang="en-US" sz="2000" dirty="0">
                <a:solidFill>
                  <a:srgbClr val="FF0000"/>
                </a:solidFill>
                <a:latin typeface="华文楷体" panose="02010600040101010101" pitchFamily="2" charset="-122"/>
                <a:ea typeface="华文楷体" panose="02010600040101010101" pitchFamily="2" charset="-122"/>
              </a:rPr>
              <a:t>世界一流</a:t>
            </a:r>
            <a:r>
              <a:rPr lang="zh-CN" altLang="en-US" sz="2000" dirty="0">
                <a:latin typeface="华文楷体" panose="02010600040101010101" pitchFamily="2" charset="-122"/>
                <a:ea typeface="华文楷体" panose="02010600040101010101" pitchFamily="2" charset="-122"/>
              </a:rPr>
              <a:t>大学</a:t>
            </a:r>
            <a:r>
              <a:rPr lang="zh-CN" altLang="en-US" sz="2000" dirty="0" smtClean="0">
                <a:latin typeface="华文楷体" panose="02010600040101010101" pitchFamily="2" charset="-122"/>
                <a:ea typeface="华文楷体" panose="02010600040101010101" pitchFamily="2" charset="-122"/>
              </a:rPr>
              <a:t>水平</a:t>
            </a:r>
            <a:r>
              <a:rPr lang="zh-CN" altLang="en-US" sz="2000" dirty="0">
                <a:latin typeface="华文楷体" panose="02010600040101010101" pitchFamily="2" charset="-122"/>
                <a:ea typeface="华文楷体" panose="02010600040101010101" pitchFamily="2" charset="-122"/>
              </a:rPr>
              <a:t>。</a:t>
            </a:r>
            <a:endParaRPr lang="en-US" altLang="zh-CN" sz="2000" dirty="0">
              <a:latin typeface="华文楷体" panose="02010600040101010101" pitchFamily="2" charset="-122"/>
              <a:ea typeface="华文楷体" panose="02010600040101010101" pitchFamily="2" charset="-122"/>
            </a:endParaRPr>
          </a:p>
          <a:p>
            <a:pPr>
              <a:lnSpc>
                <a:spcPct val="130000"/>
              </a:lnSpc>
            </a:pPr>
            <a:r>
              <a:rPr lang="zh-CN" altLang="en-US" sz="2400" b="1" dirty="0" smtClean="0">
                <a:solidFill>
                  <a:srgbClr val="0000FF"/>
                </a:solidFill>
                <a:latin typeface="华文楷体" panose="02010600040101010101" pitchFamily="2" charset="-122"/>
                <a:ea typeface="华文楷体" panose="02010600040101010101" pitchFamily="2" charset="-122"/>
              </a:rPr>
              <a:t>职责</a:t>
            </a:r>
            <a:r>
              <a:rPr lang="zh-CN" altLang="en-US" sz="2400" dirty="0" smtClean="0">
                <a:solidFill>
                  <a:srgbClr val="0000FF"/>
                </a:solidFill>
                <a:latin typeface="华文楷体" panose="02010600040101010101" pitchFamily="2" charset="-122"/>
                <a:ea typeface="华文楷体" panose="02010600040101010101" pitchFamily="2" charset="-122"/>
              </a:rPr>
              <a:t>：</a:t>
            </a:r>
            <a:endParaRPr lang="en-US" altLang="zh-CN" sz="2000" dirty="0">
              <a:latin typeface="华文楷体" panose="02010600040101010101" pitchFamily="2" charset="-122"/>
              <a:ea typeface="华文楷体" panose="02010600040101010101" pitchFamily="2" charset="-122"/>
            </a:endParaRPr>
          </a:p>
          <a:p>
            <a:pPr marL="702000">
              <a:lnSpc>
                <a:spcPct val="130000"/>
              </a:lnSpc>
              <a:buFont typeface="Symbol" panose="05050102010706020507" pitchFamily="18" charset="2"/>
              <a:buChar char="-"/>
            </a:pPr>
            <a:r>
              <a:rPr lang="zh-CN" altLang="en-US" sz="2000" dirty="0">
                <a:latin typeface="华文楷体" panose="02010600040101010101" pitchFamily="2" charset="-122"/>
                <a:ea typeface="华文楷体" panose="02010600040101010101" pitchFamily="2" charset="-122"/>
              </a:rPr>
              <a:t>具有国际知名的</a:t>
            </a:r>
            <a:r>
              <a:rPr lang="zh-CN" altLang="en-US" sz="2000" dirty="0">
                <a:solidFill>
                  <a:srgbClr val="FF0000"/>
                </a:solidFill>
                <a:latin typeface="华文楷体" panose="02010600040101010101" pitchFamily="2" charset="-122"/>
                <a:ea typeface="华文楷体" panose="02010600040101010101" pitchFamily="2" charset="-122"/>
              </a:rPr>
              <a:t>学术带头人</a:t>
            </a:r>
            <a:r>
              <a:rPr lang="zh-CN" altLang="en-US" sz="2000" dirty="0">
                <a:latin typeface="华文楷体" panose="02010600040101010101" pitchFamily="2" charset="-122"/>
                <a:ea typeface="华文楷体" panose="02010600040101010101" pitchFamily="2" charset="-122"/>
              </a:rPr>
              <a:t>与</a:t>
            </a:r>
            <a:r>
              <a:rPr lang="zh-CN" altLang="en-US" sz="2000" dirty="0">
                <a:solidFill>
                  <a:srgbClr val="FF0000"/>
                </a:solidFill>
                <a:latin typeface="华文楷体" panose="02010600040101010101" pitchFamily="2" charset="-122"/>
                <a:ea typeface="华文楷体" panose="02010600040101010101" pitchFamily="2" charset="-122"/>
              </a:rPr>
              <a:t>一流的教职工</a:t>
            </a:r>
            <a:r>
              <a:rPr lang="zh-CN" altLang="en-US" sz="2000" dirty="0">
                <a:latin typeface="华文楷体" panose="02010600040101010101" pitchFamily="2" charset="-122"/>
                <a:ea typeface="华文楷体" panose="02010600040101010101" pitchFamily="2" charset="-122"/>
              </a:rPr>
              <a:t>，具备科学研究的</a:t>
            </a:r>
            <a:r>
              <a:rPr lang="zh-CN" altLang="en-US" sz="2000" dirty="0">
                <a:solidFill>
                  <a:srgbClr val="FF0000"/>
                </a:solidFill>
                <a:latin typeface="华文楷体" panose="02010600040101010101" pitchFamily="2" charset="-122"/>
                <a:ea typeface="华文楷体" panose="02010600040101010101" pitchFamily="2" charset="-122"/>
              </a:rPr>
              <a:t>原创能力</a:t>
            </a:r>
            <a:r>
              <a:rPr lang="zh-CN" altLang="en-US" sz="2000" dirty="0">
                <a:latin typeface="华文楷体" panose="02010600040101010101" pitchFamily="2" charset="-122"/>
                <a:ea typeface="华文楷体" panose="02010600040101010101" pitchFamily="2" charset="-122"/>
              </a:rPr>
              <a:t>，在世界的前沿科学研究中</a:t>
            </a:r>
            <a:r>
              <a:rPr lang="zh-CN" altLang="en-US" sz="2000" dirty="0">
                <a:solidFill>
                  <a:srgbClr val="FF0000"/>
                </a:solidFill>
                <a:latin typeface="华文楷体" panose="02010600040101010101" pitchFamily="2" charset="-122"/>
                <a:ea typeface="华文楷体" panose="02010600040101010101" pitchFamily="2" charset="-122"/>
              </a:rPr>
              <a:t>起重</a:t>
            </a:r>
            <a:r>
              <a:rPr lang="zh-CN" altLang="en-US" sz="2000" dirty="0" smtClean="0">
                <a:solidFill>
                  <a:srgbClr val="FF0000"/>
                </a:solidFill>
                <a:latin typeface="华文楷体" panose="02010600040101010101" pitchFamily="2" charset="-122"/>
                <a:ea typeface="华文楷体" panose="02010600040101010101" pitchFamily="2" charset="-122"/>
              </a:rPr>
              <a:t>要</a:t>
            </a:r>
            <a:r>
              <a:rPr lang="zh-CN" altLang="en-US" sz="2000" dirty="0">
                <a:solidFill>
                  <a:srgbClr val="FF0000"/>
                </a:solidFill>
                <a:latin typeface="华文楷体" panose="02010600040101010101" pitchFamily="2" charset="-122"/>
                <a:ea typeface="华文楷体" panose="02010600040101010101" pitchFamily="2" charset="-122"/>
              </a:rPr>
              <a:t>作用</a:t>
            </a:r>
            <a:r>
              <a:rPr lang="zh-CN" altLang="en-US" sz="2000" dirty="0" smtClean="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为人类探索</a:t>
            </a:r>
            <a:r>
              <a:rPr lang="zh-CN" altLang="en-US" sz="2000" dirty="0" smtClean="0">
                <a:latin typeface="华文楷体" panose="02010600040101010101" pitchFamily="2" charset="-122"/>
                <a:ea typeface="华文楷体" panose="02010600040101010101" pitchFamily="2" charset="-122"/>
              </a:rPr>
              <a:t>微观世界做</a:t>
            </a:r>
            <a:r>
              <a:rPr lang="zh-CN" altLang="en-US" sz="2000" dirty="0">
                <a:latin typeface="华文楷体" panose="02010600040101010101" pitchFamily="2" charset="-122"/>
                <a:ea typeface="华文楷体" panose="02010600040101010101" pitchFamily="2" charset="-122"/>
              </a:rPr>
              <a:t>贡献。</a:t>
            </a:r>
            <a:endParaRPr lang="en-US" altLang="zh-CN" sz="2000" dirty="0">
              <a:latin typeface="华文楷体" panose="02010600040101010101" pitchFamily="2" charset="-122"/>
              <a:ea typeface="华文楷体" panose="02010600040101010101" pitchFamily="2" charset="-122"/>
            </a:endParaRPr>
          </a:p>
          <a:p>
            <a:pPr marL="702000">
              <a:lnSpc>
                <a:spcPct val="130000"/>
              </a:lnSpc>
              <a:buFont typeface="Symbol" panose="05050102010706020507" pitchFamily="18" charset="2"/>
              <a:buChar char="-"/>
            </a:pPr>
            <a:r>
              <a:rPr lang="zh-CN" altLang="en-US" sz="2000" dirty="0">
                <a:latin typeface="华文楷体" panose="02010600040101010101" pitchFamily="2" charset="-122"/>
                <a:ea typeface="华文楷体" panose="02010600040101010101" pitchFamily="2" charset="-122"/>
              </a:rPr>
              <a:t>建立</a:t>
            </a:r>
            <a:r>
              <a:rPr lang="zh-CN" altLang="en-US" sz="2000" dirty="0">
                <a:solidFill>
                  <a:srgbClr val="FF0000"/>
                </a:solidFill>
                <a:latin typeface="华文楷体" panose="02010600040101010101" pitchFamily="2" charset="-122"/>
                <a:ea typeface="华文楷体" panose="02010600040101010101" pitchFamily="2" charset="-122"/>
              </a:rPr>
              <a:t>国际标准</a:t>
            </a:r>
            <a:r>
              <a:rPr lang="zh-CN" altLang="en-US" sz="2000" dirty="0">
                <a:latin typeface="华文楷体" panose="02010600040101010101" pitchFamily="2" charset="-122"/>
                <a:ea typeface="华文楷体" panose="02010600040101010101" pitchFamily="2" charset="-122"/>
              </a:rPr>
              <a:t>的一流实验室</a:t>
            </a:r>
            <a:r>
              <a:rPr lang="zh-CN" altLang="en-US" sz="2000" dirty="0" smtClean="0">
                <a:latin typeface="华文楷体" panose="02010600040101010101" pitchFamily="2" charset="-122"/>
                <a:ea typeface="华文楷体" panose="02010600040101010101" pitchFamily="2" charset="-122"/>
              </a:rPr>
              <a:t>和有</a:t>
            </a:r>
            <a:r>
              <a:rPr lang="zh-CN" altLang="en-US" sz="2000" dirty="0">
                <a:latin typeface="华文楷体" panose="02010600040101010101" pitchFamily="2" charset="-122"/>
                <a:ea typeface="华文楷体" panose="02010600040101010101" pitchFamily="2" charset="-122"/>
              </a:rPr>
              <a:t>一支</a:t>
            </a:r>
            <a:r>
              <a:rPr lang="zh-CN" altLang="en-US" sz="2000" dirty="0">
                <a:solidFill>
                  <a:srgbClr val="FF0000"/>
                </a:solidFill>
                <a:latin typeface="华文楷体" panose="02010600040101010101" pitchFamily="2" charset="-122"/>
                <a:ea typeface="华文楷体" panose="02010600040101010101" pitchFamily="2" charset="-122"/>
              </a:rPr>
              <a:t>稳定</a:t>
            </a:r>
            <a:r>
              <a:rPr lang="zh-CN" altLang="en-US" sz="2000" dirty="0">
                <a:latin typeface="华文楷体" panose="02010600040101010101" pitchFamily="2" charset="-122"/>
                <a:ea typeface="华文楷体" panose="02010600040101010101" pitchFamily="2" charset="-122"/>
              </a:rPr>
              <a:t>的技术研发队伍，具备</a:t>
            </a:r>
            <a:r>
              <a:rPr lang="zh-CN" altLang="en-US" sz="2000" dirty="0">
                <a:solidFill>
                  <a:srgbClr val="FF0000"/>
                </a:solidFill>
                <a:latin typeface="华文楷体" panose="02010600040101010101" pitchFamily="2" charset="-122"/>
                <a:ea typeface="华文楷体" panose="02010600040101010101" pitchFamily="2" charset="-122"/>
              </a:rPr>
              <a:t>前沿高新</a:t>
            </a:r>
            <a:r>
              <a:rPr lang="zh-CN" altLang="en-US" sz="2000" dirty="0">
                <a:latin typeface="华文楷体" panose="02010600040101010101" pitchFamily="2" charset="-122"/>
                <a:ea typeface="华文楷体" panose="02010600040101010101" pitchFamily="2" charset="-122"/>
              </a:rPr>
              <a:t>技术的研发能力，结合国内外</a:t>
            </a:r>
            <a:r>
              <a:rPr lang="zh-CN" altLang="en-US" sz="2000" dirty="0" smtClean="0">
                <a:latin typeface="华文楷体" panose="02010600040101010101" pitchFamily="2" charset="-122"/>
                <a:ea typeface="华文楷体" panose="02010600040101010101" pitchFamily="2" charset="-122"/>
              </a:rPr>
              <a:t>实验的需求开展</a:t>
            </a:r>
            <a:r>
              <a:rPr lang="zh-CN" altLang="en-US" sz="2000" dirty="0">
                <a:solidFill>
                  <a:srgbClr val="FF0000"/>
                </a:solidFill>
                <a:latin typeface="华文楷体" panose="02010600040101010101" pitchFamily="2" charset="-122"/>
                <a:ea typeface="华文楷体" panose="02010600040101010101" pitchFamily="2" charset="-122"/>
              </a:rPr>
              <a:t>开创性</a:t>
            </a:r>
            <a:r>
              <a:rPr lang="zh-CN" altLang="en-US" sz="2000" dirty="0">
                <a:latin typeface="华文楷体" panose="02010600040101010101" pitchFamily="2" charset="-122"/>
                <a:ea typeface="华文楷体" panose="02010600040101010101" pitchFamily="2" charset="-122"/>
              </a:rPr>
              <a:t>的工作。</a:t>
            </a:r>
            <a:endParaRPr lang="en-US" altLang="zh-CN" sz="2000" dirty="0">
              <a:latin typeface="华文楷体" panose="02010600040101010101" pitchFamily="2" charset="-122"/>
              <a:ea typeface="华文楷体" panose="02010600040101010101" pitchFamily="2" charset="-122"/>
            </a:endParaRPr>
          </a:p>
          <a:p>
            <a:pPr marL="702000">
              <a:lnSpc>
                <a:spcPct val="130000"/>
              </a:lnSpc>
              <a:buFont typeface="Symbol" panose="05050102010706020507" pitchFamily="18" charset="2"/>
              <a:buChar char="-"/>
            </a:pPr>
            <a:r>
              <a:rPr lang="zh-CN" altLang="en-US" sz="2000" dirty="0">
                <a:latin typeface="华文楷体" panose="02010600040101010101" pitchFamily="2" charset="-122"/>
                <a:ea typeface="华文楷体" panose="02010600040101010101" pitchFamily="2" charset="-122"/>
              </a:rPr>
              <a:t>培养（本领域）</a:t>
            </a:r>
            <a:r>
              <a:rPr lang="zh-CN" altLang="en-US" sz="2000" dirty="0">
                <a:solidFill>
                  <a:srgbClr val="FF0000"/>
                </a:solidFill>
                <a:latin typeface="华文楷体" panose="02010600040101010101" pitchFamily="2" charset="-122"/>
                <a:ea typeface="华文楷体" panose="02010600040101010101" pitchFamily="2" charset="-122"/>
              </a:rPr>
              <a:t>具有大科学工程能力</a:t>
            </a:r>
            <a:r>
              <a:rPr lang="zh-CN" altLang="en-US" sz="2000" dirty="0">
                <a:latin typeface="华文楷体" panose="02010600040101010101" pitchFamily="2" charset="-122"/>
                <a:ea typeface="华文楷体" panose="02010600040101010101" pitchFamily="2" charset="-122"/>
              </a:rPr>
              <a:t>的尖端科学家和</a:t>
            </a:r>
            <a:r>
              <a:rPr lang="zh-CN" altLang="en-US" sz="2000" dirty="0">
                <a:solidFill>
                  <a:srgbClr val="FF0000"/>
                </a:solidFill>
                <a:latin typeface="华文楷体" panose="02010600040101010101" pitchFamily="2" charset="-122"/>
                <a:ea typeface="华文楷体" panose="02010600040101010101" pitchFamily="2" charset="-122"/>
              </a:rPr>
              <a:t>能够其关键作用</a:t>
            </a:r>
            <a:r>
              <a:rPr lang="zh-CN" altLang="en-US" sz="2000" dirty="0">
                <a:latin typeface="华文楷体" panose="02010600040101010101" pitchFamily="2" charset="-122"/>
                <a:ea typeface="华文楷体" panose="02010600040101010101" pitchFamily="2" charset="-122"/>
              </a:rPr>
              <a:t>的技术人才，服务于国内外的大科学工程建设。</a:t>
            </a:r>
            <a:endParaRPr lang="en-US" altLang="zh-CN" sz="2000" dirty="0">
              <a:latin typeface="华文楷体" panose="02010600040101010101" pitchFamily="2" charset="-122"/>
              <a:ea typeface="华文楷体" panose="02010600040101010101" pitchFamily="2" charset="-122"/>
            </a:endParaRPr>
          </a:p>
          <a:p>
            <a:pPr marL="702000">
              <a:lnSpc>
                <a:spcPct val="130000"/>
              </a:lnSpc>
              <a:buFont typeface="Symbol" panose="05050102010706020507" pitchFamily="18" charset="2"/>
              <a:buChar char="-"/>
            </a:pPr>
            <a:r>
              <a:rPr lang="zh-CN" altLang="en-US" sz="2000" dirty="0">
                <a:latin typeface="华文楷体" panose="02010600040101010101" pitchFamily="2" charset="-122"/>
                <a:ea typeface="华文楷体" panose="02010600040101010101" pitchFamily="2" charset="-122"/>
              </a:rPr>
              <a:t>为国内外高校培养</a:t>
            </a:r>
            <a:r>
              <a:rPr lang="zh-CN" altLang="en-US" sz="2000" dirty="0">
                <a:solidFill>
                  <a:srgbClr val="FF0000"/>
                </a:solidFill>
                <a:latin typeface="华文楷体" panose="02010600040101010101" pitchFamily="2" charset="-122"/>
                <a:ea typeface="华文楷体" panose="02010600040101010101" pitchFamily="2" charset="-122"/>
              </a:rPr>
              <a:t>一流</a:t>
            </a:r>
            <a:r>
              <a:rPr lang="zh-CN" altLang="en-US" sz="2000" dirty="0">
                <a:latin typeface="华文楷体" panose="02010600040101010101" pitchFamily="2" charset="-122"/>
                <a:ea typeface="华文楷体" panose="02010600040101010101" pitchFamily="2" charset="-122"/>
              </a:rPr>
              <a:t>的教工和科研人员，为工（企）业提供前沿</a:t>
            </a:r>
            <a:r>
              <a:rPr lang="zh-CN" altLang="en-US" sz="2000" dirty="0">
                <a:solidFill>
                  <a:srgbClr val="FF0000"/>
                </a:solidFill>
                <a:latin typeface="华文楷体" panose="02010600040101010101" pitchFamily="2" charset="-122"/>
                <a:ea typeface="华文楷体" panose="02010600040101010101" pitchFamily="2" charset="-122"/>
              </a:rPr>
              <a:t>高新技术支撑</a:t>
            </a:r>
            <a:r>
              <a:rPr lang="zh-CN" altLang="en-US" sz="2000" dirty="0">
                <a:latin typeface="华文楷体" panose="02010600040101010101" pitchFamily="2" charset="-122"/>
                <a:ea typeface="华文楷体" panose="02010600040101010101" pitchFamily="2" charset="-122"/>
              </a:rPr>
              <a:t>以及培养</a:t>
            </a:r>
            <a:r>
              <a:rPr lang="zh-CN" altLang="en-US" sz="2000" dirty="0">
                <a:solidFill>
                  <a:srgbClr val="FF0000"/>
                </a:solidFill>
                <a:latin typeface="华文楷体" panose="02010600040101010101" pitchFamily="2" charset="-122"/>
                <a:ea typeface="华文楷体" panose="02010600040101010101" pitchFamily="2" charset="-122"/>
              </a:rPr>
              <a:t>支柱型人才</a:t>
            </a:r>
            <a:r>
              <a:rPr lang="zh-CN" altLang="en-US" sz="2000" dirty="0">
                <a:latin typeface="华文楷体" panose="02010600040101010101" pitchFamily="2" charset="-122"/>
                <a:ea typeface="华文楷体" panose="02010600040101010101" pitchFamily="2" charset="-122"/>
              </a:rPr>
              <a:t>。</a:t>
            </a:r>
          </a:p>
        </p:txBody>
      </p:sp>
      <p:sp>
        <p:nvSpPr>
          <p:cNvPr id="4" name="灯片编号占位符 3"/>
          <p:cNvSpPr>
            <a:spLocks noGrp="1"/>
          </p:cNvSpPr>
          <p:nvPr>
            <p:ph type="sldNum" sz="quarter" idx="12"/>
          </p:nvPr>
        </p:nvSpPr>
        <p:spPr/>
        <p:txBody>
          <a:bodyPr/>
          <a:lstStyle/>
          <a:p>
            <a:fld id="{C973300C-797F-D148-A78D-320196FBAF04}" type="slidenum">
              <a:rPr lang="en-US" smtClean="0"/>
              <a:pPr/>
              <a:t>2</a:t>
            </a:fld>
            <a:endParaRPr lang="en-US"/>
          </a:p>
        </p:txBody>
      </p:sp>
    </p:spTree>
    <p:extLst>
      <p:ext uri="{BB962C8B-B14F-4D97-AF65-F5344CB8AC3E}">
        <p14:creationId xmlns:p14="http://schemas.microsoft.com/office/powerpoint/2010/main" val="3191568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20</a:t>
            </a:fld>
            <a:endParaRPr lang="en-US" dirty="0"/>
          </a:p>
        </p:txBody>
      </p:sp>
      <p:sp>
        <p:nvSpPr>
          <p:cNvPr id="6" name="标题 5"/>
          <p:cNvSpPr>
            <a:spLocks noGrp="1"/>
          </p:cNvSpPr>
          <p:nvPr>
            <p:ph type="title"/>
          </p:nvPr>
        </p:nvSpPr>
        <p:spPr/>
        <p:txBody>
          <a:bodyPr/>
          <a:lstStyle/>
          <a:p>
            <a:r>
              <a:rPr lang="en-US" altLang="zh-CN" dirty="0" smtClean="0">
                <a:latin typeface="Calisto MT" panose="02040603050505030304" pitchFamily="18" charset="0"/>
              </a:rPr>
              <a:t>ETOF</a:t>
            </a:r>
            <a:r>
              <a:rPr lang="zh-CN" altLang="en-US" dirty="0" smtClean="0">
                <a:latin typeface="Calisto MT" panose="02040603050505030304" pitchFamily="18" charset="0"/>
              </a:rPr>
              <a:t> </a:t>
            </a:r>
            <a:r>
              <a:rPr lang="en-US" altLang="zh-CN" dirty="0" smtClean="0">
                <a:latin typeface="Calisto MT" panose="02040603050505030304" pitchFamily="18" charset="0"/>
              </a:rPr>
              <a:t>Upgrade</a:t>
            </a:r>
            <a:r>
              <a:rPr lang="zh-CN" altLang="en-US" dirty="0" smtClean="0">
                <a:latin typeface="Calisto MT" panose="02040603050505030304" pitchFamily="18" charset="0"/>
              </a:rPr>
              <a:t> </a:t>
            </a:r>
            <a:r>
              <a:rPr lang="en-US" altLang="zh-CN" dirty="0" smtClean="0">
                <a:latin typeface="Calisto MT" panose="02040603050505030304" pitchFamily="18" charset="0"/>
              </a:rPr>
              <a:t>with</a:t>
            </a:r>
            <a:r>
              <a:rPr lang="zh-CN" altLang="en-US" dirty="0" smtClean="0">
                <a:latin typeface="Calisto MT" panose="02040603050505030304" pitchFamily="18" charset="0"/>
              </a:rPr>
              <a:t> </a:t>
            </a:r>
            <a:r>
              <a:rPr lang="en-US" altLang="zh-CN" dirty="0" smtClean="0">
                <a:latin typeface="Calisto MT" panose="02040603050505030304" pitchFamily="18" charset="0"/>
              </a:rPr>
              <a:t>MRPC</a:t>
            </a:r>
            <a:endParaRPr lang="zh-CN" altLang="en-US" dirty="0">
              <a:latin typeface="Calisto MT" panose="02040603050505030304" pitchFamily="18" charset="0"/>
            </a:endParaRPr>
          </a:p>
        </p:txBody>
      </p:sp>
      <p:pic>
        <p:nvPicPr>
          <p:cNvPr id="7" name="图片 3" descr="5.14日气室图.bmp"/>
          <p:cNvPicPr>
            <a:picLocks noChangeAspect="1"/>
          </p:cNvPicPr>
          <p:nvPr/>
        </p:nvPicPr>
        <p:blipFill>
          <a:blip r:embed="rId2" cstate="print"/>
          <a:srcRect/>
          <a:stretch>
            <a:fillRect/>
          </a:stretch>
        </p:blipFill>
        <p:spPr bwMode="auto">
          <a:xfrm>
            <a:off x="4815195" y="1040882"/>
            <a:ext cx="3871605" cy="2347236"/>
          </a:xfrm>
          <a:prstGeom prst="rect">
            <a:avLst/>
          </a:prstGeom>
          <a:noFill/>
          <a:ln w="9525">
            <a:noFill/>
            <a:miter lim="800000"/>
            <a:headEnd/>
            <a:tailEnd/>
          </a:ln>
        </p:spPr>
      </p:pic>
      <p:grpSp>
        <p:nvGrpSpPr>
          <p:cNvPr id="8" name="组合 23"/>
          <p:cNvGrpSpPr>
            <a:grpSpLocks noChangeAspect="1"/>
          </p:cNvGrpSpPr>
          <p:nvPr/>
        </p:nvGrpSpPr>
        <p:grpSpPr bwMode="auto">
          <a:xfrm rot="5400000">
            <a:off x="1662658" y="2263940"/>
            <a:ext cx="1928107" cy="4176463"/>
            <a:chOff x="6194431" y="1009020"/>
            <a:chExt cx="2333624" cy="5053330"/>
          </a:xfrm>
        </p:grpSpPr>
        <p:grpSp>
          <p:nvGrpSpPr>
            <p:cNvPr id="9" name="Group 11"/>
            <p:cNvGrpSpPr>
              <a:grpSpLocks/>
            </p:cNvGrpSpPr>
            <p:nvPr/>
          </p:nvGrpSpPr>
          <p:grpSpPr bwMode="auto">
            <a:xfrm rot="-5400000">
              <a:off x="4834578" y="2368873"/>
              <a:ext cx="5053330" cy="2333624"/>
              <a:chOff x="-277" y="0"/>
              <a:chExt cx="7958" cy="3674"/>
            </a:xfrm>
          </p:grpSpPr>
          <p:pic>
            <p:nvPicPr>
              <p:cNvPr id="12" name="Picture 9"/>
              <p:cNvPicPr>
                <a:picLocks noChangeAspect="1" noChangeArrowheads="1"/>
              </p:cNvPicPr>
              <p:nvPr/>
            </p:nvPicPr>
            <p:blipFill>
              <a:blip r:embed="rId3" cstate="print"/>
              <a:srcRect/>
              <a:stretch>
                <a:fillRect/>
              </a:stretch>
            </p:blipFill>
            <p:spPr bwMode="auto">
              <a:xfrm rot="5400000">
                <a:off x="1803" y="-1803"/>
                <a:ext cx="3674" cy="7280"/>
              </a:xfrm>
              <a:prstGeom prst="rect">
                <a:avLst/>
              </a:prstGeom>
              <a:noFill/>
              <a:ln w="9525">
                <a:noFill/>
                <a:miter lim="800000"/>
                <a:headEnd/>
                <a:tailEnd/>
              </a:ln>
            </p:spPr>
          </p:pic>
          <p:sp>
            <p:nvSpPr>
              <p:cNvPr id="13" name="Text Box 10"/>
              <p:cNvSpPr txBox="1">
                <a:spLocks noChangeArrowheads="1"/>
              </p:cNvSpPr>
              <p:nvPr/>
            </p:nvSpPr>
            <p:spPr bwMode="auto">
              <a:xfrm rot="-5400000">
                <a:off x="1441" y="880"/>
                <a:ext cx="810" cy="1188"/>
              </a:xfrm>
              <a:prstGeom prst="rect">
                <a:avLst/>
              </a:prstGeom>
              <a:noFill/>
              <a:ln w="9525">
                <a:noFill/>
                <a:miter lim="800000"/>
                <a:headEnd/>
                <a:tailEnd/>
              </a:ln>
            </p:spPr>
            <p:txBody>
              <a:bodyPr vert="eaVert">
                <a:spAutoFit/>
              </a:bodyPr>
              <a:lstStyle/>
              <a:p>
                <a:pPr algn="ctr"/>
                <a:r>
                  <a:rPr lang="zh-CN" altLang="en-US" sz="1200"/>
                  <a:t>4mm</a:t>
                </a:r>
              </a:p>
            </p:txBody>
          </p:sp>
          <p:sp>
            <p:nvSpPr>
              <p:cNvPr id="14" name="Text Box 11"/>
              <p:cNvSpPr txBox="1">
                <a:spLocks noChangeArrowheads="1"/>
              </p:cNvSpPr>
              <p:nvPr/>
            </p:nvSpPr>
            <p:spPr bwMode="auto">
              <a:xfrm rot="-5400000">
                <a:off x="18" y="1278"/>
                <a:ext cx="587" cy="1177"/>
              </a:xfrm>
              <a:prstGeom prst="rect">
                <a:avLst/>
              </a:prstGeom>
              <a:noFill/>
              <a:ln w="9525">
                <a:noFill/>
                <a:miter lim="800000"/>
                <a:headEnd/>
                <a:tailEnd/>
              </a:ln>
            </p:spPr>
            <p:txBody>
              <a:bodyPr vert="eaVert">
                <a:spAutoFit/>
              </a:bodyPr>
              <a:lstStyle/>
              <a:p>
                <a:pPr algn="ctr"/>
                <a:r>
                  <a:rPr lang="zh-CN" altLang="en-US" sz="1200"/>
                  <a:t>8.6cm</a:t>
                </a:r>
              </a:p>
            </p:txBody>
          </p:sp>
          <p:sp>
            <p:nvSpPr>
              <p:cNvPr id="15" name="Line 12"/>
              <p:cNvSpPr>
                <a:spLocks noChangeShapeType="1"/>
              </p:cNvSpPr>
              <p:nvPr/>
            </p:nvSpPr>
            <p:spPr bwMode="auto">
              <a:xfrm>
                <a:off x="320" y="919"/>
                <a:ext cx="0" cy="746"/>
              </a:xfrm>
              <a:prstGeom prst="line">
                <a:avLst/>
              </a:prstGeom>
              <a:noFill/>
              <a:ln w="9525">
                <a:solidFill>
                  <a:schemeClr val="tx1"/>
                </a:solidFill>
                <a:round/>
                <a:headEnd type="stealth" w="lg" len="lg"/>
                <a:tailEnd/>
              </a:ln>
            </p:spPr>
            <p:txBody>
              <a:bodyPr/>
              <a:lstStyle/>
              <a:p>
                <a:endParaRPr lang="zh-CN" altLang="en-US"/>
              </a:p>
            </p:txBody>
          </p:sp>
          <p:sp>
            <p:nvSpPr>
              <p:cNvPr id="16" name="Line 13"/>
              <p:cNvSpPr>
                <a:spLocks noChangeShapeType="1"/>
              </p:cNvSpPr>
              <p:nvPr/>
            </p:nvSpPr>
            <p:spPr bwMode="auto">
              <a:xfrm rot="10800000">
                <a:off x="307" y="2072"/>
                <a:ext cx="0" cy="666"/>
              </a:xfrm>
              <a:prstGeom prst="line">
                <a:avLst/>
              </a:prstGeom>
              <a:noFill/>
              <a:ln w="9525">
                <a:solidFill>
                  <a:schemeClr val="tx1"/>
                </a:solidFill>
                <a:round/>
                <a:headEnd type="stealth" w="lg" len="lg"/>
                <a:tailEnd/>
              </a:ln>
            </p:spPr>
            <p:txBody>
              <a:bodyPr/>
              <a:lstStyle/>
              <a:p>
                <a:endParaRPr lang="zh-CN" altLang="en-US"/>
              </a:p>
            </p:txBody>
          </p:sp>
          <p:sp>
            <p:nvSpPr>
              <p:cNvPr id="17" name="Text Box 14"/>
              <p:cNvSpPr txBox="1">
                <a:spLocks noChangeArrowheads="1"/>
              </p:cNvSpPr>
              <p:nvPr/>
            </p:nvSpPr>
            <p:spPr bwMode="auto">
              <a:xfrm rot="-5400000">
                <a:off x="6593" y="994"/>
                <a:ext cx="587" cy="1588"/>
              </a:xfrm>
              <a:prstGeom prst="rect">
                <a:avLst/>
              </a:prstGeom>
              <a:noFill/>
              <a:ln w="9525">
                <a:noFill/>
                <a:miter lim="800000"/>
                <a:headEnd/>
                <a:tailEnd/>
              </a:ln>
            </p:spPr>
            <p:txBody>
              <a:bodyPr vert="eaVert">
                <a:spAutoFit/>
              </a:bodyPr>
              <a:lstStyle/>
              <a:p>
                <a:pPr algn="ctr"/>
                <a:r>
                  <a:rPr lang="zh-CN" altLang="en-US" sz="1200"/>
                  <a:t>14.1cm</a:t>
                </a:r>
              </a:p>
            </p:txBody>
          </p:sp>
          <p:sp>
            <p:nvSpPr>
              <p:cNvPr id="18" name="Line 15"/>
              <p:cNvSpPr>
                <a:spLocks noChangeShapeType="1"/>
              </p:cNvSpPr>
              <p:nvPr/>
            </p:nvSpPr>
            <p:spPr bwMode="auto">
              <a:xfrm flipV="1">
                <a:off x="6812" y="380"/>
                <a:ext cx="0" cy="1196"/>
              </a:xfrm>
              <a:prstGeom prst="line">
                <a:avLst/>
              </a:prstGeom>
              <a:noFill/>
              <a:ln w="9525">
                <a:solidFill>
                  <a:schemeClr val="tx1"/>
                </a:solidFill>
                <a:round/>
                <a:headEnd/>
                <a:tailEnd type="stealth" w="lg" len="lg"/>
              </a:ln>
            </p:spPr>
            <p:txBody>
              <a:bodyPr/>
              <a:lstStyle/>
              <a:p>
                <a:endParaRPr lang="zh-CN" altLang="en-US"/>
              </a:p>
            </p:txBody>
          </p:sp>
          <p:sp>
            <p:nvSpPr>
              <p:cNvPr id="19" name="Line 16"/>
              <p:cNvSpPr>
                <a:spLocks noChangeShapeType="1"/>
              </p:cNvSpPr>
              <p:nvPr/>
            </p:nvSpPr>
            <p:spPr bwMode="auto">
              <a:xfrm rot="10800000" flipV="1">
                <a:off x="6806" y="2036"/>
                <a:ext cx="0" cy="1259"/>
              </a:xfrm>
              <a:prstGeom prst="line">
                <a:avLst/>
              </a:prstGeom>
              <a:noFill/>
              <a:ln w="9525">
                <a:solidFill>
                  <a:schemeClr val="tx1"/>
                </a:solidFill>
                <a:round/>
                <a:headEnd/>
                <a:tailEnd type="stealth" w="lg" len="lg"/>
              </a:ln>
            </p:spPr>
            <p:txBody>
              <a:bodyPr/>
              <a:lstStyle/>
              <a:p>
                <a:endParaRPr lang="zh-CN" altLang="en-US"/>
              </a:p>
            </p:txBody>
          </p:sp>
          <p:sp>
            <p:nvSpPr>
              <p:cNvPr id="20" name="Text Box 17"/>
              <p:cNvSpPr txBox="1">
                <a:spLocks noChangeArrowheads="1"/>
              </p:cNvSpPr>
              <p:nvPr/>
            </p:nvSpPr>
            <p:spPr bwMode="auto">
              <a:xfrm>
                <a:off x="3033" y="1103"/>
                <a:ext cx="1755" cy="607"/>
              </a:xfrm>
              <a:prstGeom prst="rect">
                <a:avLst/>
              </a:prstGeom>
              <a:noFill/>
              <a:ln w="9525">
                <a:noFill/>
                <a:miter lim="800000"/>
                <a:headEnd/>
                <a:tailEnd/>
              </a:ln>
            </p:spPr>
            <p:txBody>
              <a:bodyPr>
                <a:spAutoFit/>
              </a:bodyPr>
              <a:lstStyle/>
              <a:p>
                <a:pPr algn="ctr"/>
                <a:r>
                  <a:rPr lang="zh-CN" altLang="en-US" sz="1200"/>
                  <a:t>2.5cm</a:t>
                </a:r>
              </a:p>
            </p:txBody>
          </p:sp>
          <p:sp>
            <p:nvSpPr>
              <p:cNvPr id="21" name="Line 18"/>
              <p:cNvSpPr>
                <a:spLocks noChangeShapeType="1"/>
              </p:cNvSpPr>
              <p:nvPr/>
            </p:nvSpPr>
            <p:spPr bwMode="auto">
              <a:xfrm>
                <a:off x="3645" y="1508"/>
                <a:ext cx="566" cy="1"/>
              </a:xfrm>
              <a:prstGeom prst="line">
                <a:avLst/>
              </a:prstGeom>
              <a:noFill/>
              <a:ln w="9525">
                <a:solidFill>
                  <a:schemeClr val="tx1"/>
                </a:solidFill>
                <a:round/>
                <a:headEnd type="triangle" w="med" len="med"/>
                <a:tailEnd type="triangle" w="med" len="med"/>
              </a:ln>
            </p:spPr>
            <p:txBody>
              <a:bodyPr/>
              <a:lstStyle/>
              <a:p>
                <a:endParaRPr lang="zh-CN" altLang="en-US"/>
              </a:p>
            </p:txBody>
          </p:sp>
        </p:grpSp>
        <p:sp>
          <p:nvSpPr>
            <p:cNvPr id="10" name="Line 18"/>
            <p:cNvSpPr>
              <a:spLocks noChangeShapeType="1"/>
            </p:cNvSpPr>
            <p:nvPr/>
          </p:nvSpPr>
          <p:spPr bwMode="auto">
            <a:xfrm rot="-5400000">
              <a:off x="7090569" y="4595019"/>
              <a:ext cx="185738" cy="0"/>
            </a:xfrm>
            <a:prstGeom prst="line">
              <a:avLst/>
            </a:prstGeom>
            <a:noFill/>
            <a:ln w="9525">
              <a:solidFill>
                <a:schemeClr val="tx1"/>
              </a:solidFill>
              <a:round/>
              <a:headEnd type="stealth" w="med" len="med"/>
              <a:tailEnd/>
            </a:ln>
          </p:spPr>
          <p:txBody>
            <a:bodyPr/>
            <a:lstStyle/>
            <a:p>
              <a:endParaRPr lang="zh-CN" altLang="en-US"/>
            </a:p>
          </p:txBody>
        </p:sp>
        <p:sp>
          <p:nvSpPr>
            <p:cNvPr id="11" name="Line 18"/>
            <p:cNvSpPr>
              <a:spLocks noChangeShapeType="1"/>
            </p:cNvSpPr>
            <p:nvPr/>
          </p:nvSpPr>
          <p:spPr bwMode="auto">
            <a:xfrm rot="-5400000">
              <a:off x="7090569" y="4814094"/>
              <a:ext cx="185738" cy="0"/>
            </a:xfrm>
            <a:prstGeom prst="line">
              <a:avLst/>
            </a:prstGeom>
            <a:noFill/>
            <a:ln w="9525">
              <a:solidFill>
                <a:schemeClr val="tx1"/>
              </a:solidFill>
              <a:round/>
              <a:headEnd/>
              <a:tailEnd type="stealth" w="med" len="med"/>
            </a:ln>
          </p:spPr>
          <p:txBody>
            <a:bodyPr/>
            <a:lstStyle/>
            <a:p>
              <a:endParaRPr lang="zh-CN" altLang="en-US"/>
            </a:p>
          </p:txBody>
        </p:sp>
      </p:grpSp>
      <p:pic>
        <p:nvPicPr>
          <p:cNvPr id="22" name="Picture 3" descr="MRPC结构图"/>
          <p:cNvPicPr>
            <a:picLocks noChangeAspect="1" noChangeArrowheads="1"/>
          </p:cNvPicPr>
          <p:nvPr/>
        </p:nvPicPr>
        <p:blipFill>
          <a:blip r:embed="rId4" cstate="print"/>
          <a:srcRect b="13655"/>
          <a:stretch>
            <a:fillRect/>
          </a:stretch>
        </p:blipFill>
        <p:spPr bwMode="auto">
          <a:xfrm>
            <a:off x="4810720" y="3526913"/>
            <a:ext cx="4320480" cy="1907143"/>
          </a:xfrm>
          <a:prstGeom prst="rect">
            <a:avLst/>
          </a:prstGeom>
          <a:noFill/>
          <a:ln w="9525">
            <a:noFill/>
            <a:miter lim="800000"/>
            <a:headEnd/>
            <a:tailEnd/>
          </a:ln>
        </p:spPr>
      </p:pic>
      <p:sp>
        <p:nvSpPr>
          <p:cNvPr id="23" name="内容占位符 2"/>
          <p:cNvSpPr>
            <a:spLocks noGrp="1"/>
          </p:cNvSpPr>
          <p:nvPr>
            <p:ph idx="1"/>
          </p:nvPr>
        </p:nvSpPr>
        <p:spPr>
          <a:xfrm>
            <a:off x="526011" y="1148809"/>
            <a:ext cx="4399616" cy="2152325"/>
          </a:xfrm>
        </p:spPr>
        <p:txBody>
          <a:bodyPr>
            <a:normAutofit/>
          </a:bodyPr>
          <a:lstStyle/>
          <a:p>
            <a:r>
              <a:rPr lang="zh-CN" altLang="en-US" sz="2200" dirty="0" smtClean="0">
                <a:latin typeface="+mj-ea"/>
                <a:ea typeface="+mj-ea"/>
              </a:rPr>
              <a:t>每端</a:t>
            </a:r>
            <a:r>
              <a:rPr lang="en-US" altLang="zh-CN" sz="2200" dirty="0" smtClean="0">
                <a:latin typeface="+mj-ea"/>
                <a:ea typeface="+mj-ea"/>
              </a:rPr>
              <a:t>36 MRPC</a:t>
            </a:r>
            <a:r>
              <a:rPr lang="zh-CN" altLang="en-US" sz="2200" dirty="0" smtClean="0">
                <a:latin typeface="+mj-ea"/>
                <a:ea typeface="+mj-ea"/>
              </a:rPr>
              <a:t>模块</a:t>
            </a:r>
            <a:endParaRPr lang="en-US" altLang="zh-CN" sz="2200" dirty="0" smtClean="0">
              <a:latin typeface="+mj-ea"/>
              <a:ea typeface="+mj-ea"/>
            </a:endParaRPr>
          </a:p>
          <a:p>
            <a:r>
              <a:rPr lang="en-US" altLang="zh-CN" sz="2200" dirty="0" smtClean="0">
                <a:latin typeface="+mj-ea"/>
                <a:ea typeface="+mj-ea"/>
              </a:rPr>
              <a:t>12</a:t>
            </a:r>
            <a:r>
              <a:rPr lang="zh-CN" altLang="en-US" sz="2200" dirty="0" smtClean="0">
                <a:latin typeface="+mj-ea"/>
                <a:ea typeface="+mj-ea"/>
              </a:rPr>
              <a:t>根读出条双端读出</a:t>
            </a:r>
            <a:endParaRPr lang="en-US" altLang="zh-CN" sz="2200" dirty="0" smtClean="0">
              <a:latin typeface="+mj-ea"/>
              <a:ea typeface="+mj-ea"/>
            </a:endParaRPr>
          </a:p>
          <a:p>
            <a:pPr>
              <a:buNone/>
            </a:pPr>
            <a:r>
              <a:rPr lang="en-US" altLang="zh-CN" sz="2200" dirty="0" smtClean="0">
                <a:latin typeface="+mj-ea"/>
                <a:ea typeface="+mj-ea"/>
              </a:rPr>
              <a:t>      </a:t>
            </a:r>
            <a:r>
              <a:rPr lang="en-US" altLang="zh-CN" sz="2200" dirty="0" smtClean="0">
                <a:latin typeface="+mj-ea"/>
                <a:ea typeface="+mj-ea"/>
                <a:sym typeface="Wingdings" pitchFamily="2" charset="2"/>
              </a:rPr>
              <a:t> </a:t>
            </a:r>
            <a:r>
              <a:rPr lang="en-US" altLang="zh-CN" sz="2200" dirty="0" smtClean="0">
                <a:latin typeface="+mj-ea"/>
                <a:ea typeface="+mj-ea"/>
              </a:rPr>
              <a:t>36 x 24 x 2 = 1728</a:t>
            </a:r>
            <a:r>
              <a:rPr lang="zh-CN" altLang="en-US" sz="2200" dirty="0" smtClean="0">
                <a:latin typeface="+mj-ea"/>
                <a:ea typeface="+mj-ea"/>
              </a:rPr>
              <a:t>路</a:t>
            </a:r>
            <a:endParaRPr lang="en-US" altLang="zh-CN" sz="2200" dirty="0" smtClean="0">
              <a:latin typeface="+mj-ea"/>
              <a:ea typeface="+mj-ea"/>
            </a:endParaRPr>
          </a:p>
          <a:p>
            <a:r>
              <a:rPr lang="zh-CN" altLang="en-US" sz="2200" dirty="0" smtClean="0">
                <a:latin typeface="+mj-ea"/>
                <a:ea typeface="+mj-ea"/>
              </a:rPr>
              <a:t>读出条：</a:t>
            </a:r>
            <a:r>
              <a:rPr lang="en-US" altLang="zh-CN" sz="2200" dirty="0" smtClean="0">
                <a:latin typeface="+mj-ea"/>
                <a:ea typeface="+mj-ea"/>
              </a:rPr>
              <a:t>8.6~14.1 x 2.5 cm</a:t>
            </a:r>
            <a:r>
              <a:rPr lang="en-US" altLang="zh-CN" sz="2200" baseline="30000" dirty="0" smtClean="0">
                <a:latin typeface="+mj-ea"/>
                <a:ea typeface="+mj-ea"/>
              </a:rPr>
              <a:t>2</a:t>
            </a:r>
            <a:endParaRPr lang="en-US" altLang="zh-CN" sz="2200" dirty="0" smtClean="0">
              <a:latin typeface="+mj-ea"/>
              <a:ea typeface="+mj-ea"/>
            </a:endParaRPr>
          </a:p>
          <a:p>
            <a:r>
              <a:rPr lang="zh-CN" altLang="en-US" sz="2200" dirty="0" smtClean="0">
                <a:latin typeface="+mj-ea"/>
                <a:ea typeface="+mj-ea"/>
              </a:rPr>
              <a:t>双层</a:t>
            </a:r>
            <a:r>
              <a:rPr lang="en-US" altLang="zh-CN" sz="2200" dirty="0" smtClean="0">
                <a:latin typeface="+mj-ea"/>
                <a:ea typeface="+mj-ea"/>
              </a:rPr>
              <a:t>12</a:t>
            </a:r>
            <a:r>
              <a:rPr lang="zh-CN" altLang="en-US" sz="2200" dirty="0" smtClean="0">
                <a:latin typeface="+mj-ea"/>
                <a:ea typeface="+mj-ea"/>
              </a:rPr>
              <a:t>气隙结构</a:t>
            </a:r>
            <a:endParaRPr lang="en-US" altLang="zh-CN" sz="2200" dirty="0" smtClean="0">
              <a:latin typeface="+mj-ea"/>
              <a:ea typeface="+mj-ea"/>
            </a:endParaRPr>
          </a:p>
        </p:txBody>
      </p:sp>
      <p:sp>
        <p:nvSpPr>
          <p:cNvPr id="24" name="文本框 23"/>
          <p:cNvSpPr txBox="1"/>
          <p:nvPr/>
        </p:nvSpPr>
        <p:spPr>
          <a:xfrm>
            <a:off x="1422941" y="5718234"/>
            <a:ext cx="6801911" cy="461665"/>
          </a:xfrm>
          <a:prstGeom prst="rect">
            <a:avLst/>
          </a:prstGeom>
          <a:noFill/>
        </p:spPr>
        <p:txBody>
          <a:bodyPr wrap="square" rtlCol="0">
            <a:spAutoFit/>
          </a:bodyPr>
          <a:lstStyle/>
          <a:p>
            <a:pPr algn="ctr"/>
            <a:r>
              <a:rPr lang="en-US" altLang="zh-CN" sz="2400" b="1" dirty="0" smtClean="0">
                <a:solidFill>
                  <a:srgbClr val="FF0000"/>
                </a:solidFill>
              </a:rPr>
              <a:t>MRPC</a:t>
            </a:r>
            <a:r>
              <a:rPr lang="zh-CN" altLang="en-US" sz="2400" b="1" dirty="0" smtClean="0">
                <a:solidFill>
                  <a:srgbClr val="FF0000"/>
                </a:solidFill>
              </a:rPr>
              <a:t>模块生产已经全部完成， 计划</a:t>
            </a:r>
            <a:r>
              <a:rPr lang="zh-CN" altLang="en-US" sz="2400" b="1" dirty="0">
                <a:solidFill>
                  <a:srgbClr val="FF0000"/>
                </a:solidFill>
              </a:rPr>
              <a:t>于</a:t>
            </a:r>
            <a:r>
              <a:rPr lang="en-US" altLang="zh-CN" sz="2400" b="1" dirty="0" smtClean="0">
                <a:solidFill>
                  <a:srgbClr val="FF0000"/>
                </a:solidFill>
              </a:rPr>
              <a:t>8</a:t>
            </a:r>
            <a:r>
              <a:rPr lang="zh-CN" altLang="en-US" sz="2400" b="1" dirty="0" smtClean="0">
                <a:solidFill>
                  <a:srgbClr val="FF0000"/>
                </a:solidFill>
              </a:rPr>
              <a:t>月底安装</a:t>
            </a:r>
            <a:endParaRPr lang="zh-CN" altLang="en-US" sz="2400" b="1" dirty="0">
              <a:solidFill>
                <a:srgbClr val="FF0000"/>
              </a:solidFill>
            </a:endParaRPr>
          </a:p>
        </p:txBody>
      </p:sp>
    </p:spTree>
    <p:extLst>
      <p:ext uri="{BB962C8B-B14F-4D97-AF65-F5344CB8AC3E}">
        <p14:creationId xmlns:p14="http://schemas.microsoft.com/office/powerpoint/2010/main" val="942782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21</a:t>
            </a:fld>
            <a:endParaRPr lang="en-US" dirty="0"/>
          </a:p>
        </p:txBody>
      </p:sp>
      <p:sp>
        <p:nvSpPr>
          <p:cNvPr id="6" name="标题 5"/>
          <p:cNvSpPr>
            <a:spLocks noGrp="1"/>
          </p:cNvSpPr>
          <p:nvPr>
            <p:ph type="title"/>
          </p:nvPr>
        </p:nvSpPr>
        <p:spPr/>
        <p:txBody>
          <a:bodyPr/>
          <a:lstStyle/>
          <a:p>
            <a:r>
              <a:rPr lang="en-US" altLang="zh-CN" dirty="0" smtClean="0">
                <a:latin typeface="Calisto MT" panose="02040603050505030304" pitchFamily="18" charset="0"/>
              </a:rPr>
              <a:t>Belle-II @ KEKB</a:t>
            </a:r>
            <a:endParaRPr lang="zh-CN" altLang="en-US" dirty="0">
              <a:latin typeface="Calisto MT" panose="02040603050505030304" pitchFamily="18" charset="0"/>
            </a:endParaRPr>
          </a:p>
        </p:txBody>
      </p:sp>
      <p:grpSp>
        <p:nvGrpSpPr>
          <p:cNvPr id="7" name="Group 3"/>
          <p:cNvGrpSpPr>
            <a:grpSpLocks/>
          </p:cNvGrpSpPr>
          <p:nvPr/>
        </p:nvGrpSpPr>
        <p:grpSpPr bwMode="auto">
          <a:xfrm>
            <a:off x="228600" y="1028700"/>
            <a:ext cx="5192713" cy="5138738"/>
            <a:chOff x="1429" y="618"/>
            <a:chExt cx="3271" cy="3237"/>
          </a:xfrm>
        </p:grpSpPr>
        <p:pic>
          <p:nvPicPr>
            <p:cNvPr id="8" name="Picture 4" descr="ringanimation2M">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29" y="618"/>
              <a:ext cx="2705" cy="3237"/>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3366" y="2973"/>
              <a:ext cx="790"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a:latin typeface="Arial" charset="0"/>
                  <a:ea typeface="MS PGothic" charset="0"/>
                  <a:cs typeface="MS PGothic" charset="0"/>
                </a:rPr>
                <a:t>e</a:t>
              </a:r>
              <a:r>
                <a:rPr lang="en-US" altLang="ja-JP" sz="2000" baseline="30000">
                  <a:latin typeface="Arial" charset="0"/>
                  <a:ea typeface="MS PGothic" charset="0"/>
                  <a:cs typeface="MS PGothic" charset="0"/>
                </a:rPr>
                <a:t>+</a:t>
              </a:r>
              <a:r>
                <a:rPr lang="en-US" altLang="ja-JP" sz="2000">
                  <a:latin typeface="Arial" charset="0"/>
                  <a:ea typeface="MS PGothic" charset="0"/>
                  <a:cs typeface="MS PGothic" charset="0"/>
                </a:rPr>
                <a:t> source</a:t>
              </a:r>
            </a:p>
          </p:txBody>
        </p:sp>
        <p:sp>
          <p:nvSpPr>
            <p:cNvPr id="10" name="Text Box 6"/>
            <p:cNvSpPr txBox="1">
              <a:spLocks noChangeArrowheads="1"/>
            </p:cNvSpPr>
            <p:nvPr/>
          </p:nvSpPr>
          <p:spPr bwMode="auto">
            <a:xfrm>
              <a:off x="3394" y="2371"/>
              <a:ext cx="747"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2000">
                  <a:latin typeface="Arial" charset="0"/>
                  <a:ea typeface="MS PGothic" charset="0"/>
                  <a:cs typeface="MS PGothic" charset="0"/>
                </a:rPr>
                <a:t>Ares RF </a:t>
              </a:r>
            </a:p>
            <a:p>
              <a:r>
                <a:rPr lang="en-US" altLang="ja-JP" sz="2000">
                  <a:latin typeface="Arial" charset="0"/>
                  <a:ea typeface="MS PGothic" charset="0"/>
                  <a:cs typeface="MS PGothic" charset="0"/>
                </a:rPr>
                <a:t>cavity</a:t>
              </a:r>
            </a:p>
          </p:txBody>
        </p:sp>
        <p:sp>
          <p:nvSpPr>
            <p:cNvPr id="11" name="Text Box 7"/>
            <p:cNvSpPr txBox="1">
              <a:spLocks noChangeArrowheads="1"/>
            </p:cNvSpPr>
            <p:nvPr/>
          </p:nvSpPr>
          <p:spPr bwMode="auto">
            <a:xfrm>
              <a:off x="3606" y="788"/>
              <a:ext cx="109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0000"/>
                </a:lnSpc>
              </a:pPr>
              <a:r>
                <a:rPr lang="en-US" altLang="ja-JP" sz="2000">
                  <a:latin typeface="Arial" charset="0"/>
                  <a:ea typeface="MS PGothic" charset="0"/>
                  <a:cs typeface="MS PGothic" charset="0"/>
                </a:rPr>
                <a:t>Belle detector</a:t>
              </a:r>
            </a:p>
          </p:txBody>
        </p:sp>
      </p:grpSp>
      <p:grpSp>
        <p:nvGrpSpPr>
          <p:cNvPr id="12" name="Group 11"/>
          <p:cNvGrpSpPr>
            <a:grpSpLocks/>
          </p:cNvGrpSpPr>
          <p:nvPr/>
        </p:nvGrpSpPr>
        <p:grpSpPr bwMode="auto">
          <a:xfrm>
            <a:off x="5601961" y="3152485"/>
            <a:ext cx="3307881" cy="2854325"/>
            <a:chOff x="2310" y="2053"/>
            <a:chExt cx="2682" cy="1979"/>
          </a:xfrm>
        </p:grpSpPr>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r="21164" b="12817"/>
            <a:stretch>
              <a:fillRect/>
            </a:stretch>
          </p:blipFill>
          <p:spPr bwMode="auto">
            <a:xfrm>
              <a:off x="2310" y="2073"/>
              <a:ext cx="2682" cy="19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3"/>
            <p:cNvSpPr txBox="1">
              <a:spLocks noChangeArrowheads="1"/>
            </p:cNvSpPr>
            <p:nvPr/>
          </p:nvSpPr>
          <p:spPr bwMode="auto">
            <a:xfrm>
              <a:off x="2628" y="3685"/>
              <a:ext cx="16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b="1" i="1">
                  <a:solidFill>
                    <a:srgbClr val="FFFF00"/>
                  </a:solidFill>
                  <a:latin typeface="Times" charset="0"/>
                  <a:ea typeface="MS PGothic" charset="0"/>
                  <a:cs typeface="MS PGothic" charset="0"/>
                </a:rPr>
                <a:t>~</a:t>
              </a:r>
              <a:r>
                <a:rPr lang="en-US" altLang="zh-TW" b="1" i="1">
                  <a:solidFill>
                    <a:srgbClr val="FFFF00"/>
                  </a:solidFill>
                  <a:latin typeface="Times" charset="0"/>
                  <a:ea typeface="MS PGothic" charset="0"/>
                  <a:cs typeface="MS PGothic" charset="0"/>
                </a:rPr>
                <a:t> </a:t>
              </a:r>
              <a:r>
                <a:rPr lang="en-US" altLang="ja-JP" b="1" i="1">
                  <a:solidFill>
                    <a:srgbClr val="FFFF00"/>
                  </a:solidFill>
                  <a:latin typeface="Times" charset="0"/>
                  <a:ea typeface="MS PGothic" charset="0"/>
                  <a:cs typeface="MS PGothic" charset="0"/>
                </a:rPr>
                <a:t>1 km in diameter</a:t>
              </a:r>
            </a:p>
          </p:txBody>
        </p:sp>
        <p:pic>
          <p:nvPicPr>
            <p:cNvPr id="15" name="Picture 14" descr="KEKBlogo">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0" y="2053"/>
              <a:ext cx="907" cy="432"/>
            </a:xfrm>
            <a:prstGeom prst="rect">
              <a:avLst/>
            </a:prstGeom>
            <a:solidFill>
              <a:srgbClr val="FFFF99"/>
            </a:solidFill>
          </p:spPr>
        </p:pic>
        <p:sp>
          <p:nvSpPr>
            <p:cNvPr id="16" name="Oval 15"/>
            <p:cNvSpPr>
              <a:spLocks noChangeArrowheads="1"/>
            </p:cNvSpPr>
            <p:nvPr/>
          </p:nvSpPr>
          <p:spPr bwMode="auto">
            <a:xfrm>
              <a:off x="2960" y="3045"/>
              <a:ext cx="1391" cy="364"/>
            </a:xfrm>
            <a:prstGeom prst="ellipse">
              <a:avLst/>
            </a:prstGeom>
            <a:noFill/>
            <a:ln w="28575">
              <a:solidFill>
                <a:srgbClr val="FFFF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16"/>
            <p:cNvSpPr>
              <a:spLocks noChangeShapeType="1"/>
            </p:cNvSpPr>
            <p:nvPr/>
          </p:nvSpPr>
          <p:spPr bwMode="auto">
            <a:xfrm>
              <a:off x="3402" y="3391"/>
              <a:ext cx="730" cy="397"/>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Text Box 17"/>
            <p:cNvSpPr txBox="1">
              <a:spLocks noChangeArrowheads="1"/>
            </p:cNvSpPr>
            <p:nvPr/>
          </p:nvSpPr>
          <p:spPr bwMode="auto">
            <a:xfrm>
              <a:off x="3716" y="2234"/>
              <a:ext cx="9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ja-JP" sz="1800" b="1" i="1">
                  <a:solidFill>
                    <a:srgbClr val="FFAD35"/>
                  </a:solidFill>
                  <a:ea typeface="MS PGothic" charset="0"/>
                  <a:cs typeface="MS PGothic" charset="0"/>
                </a:rPr>
                <a:t>Mt. Tsukuba</a:t>
              </a:r>
              <a:r>
                <a:rPr lang="en-US" altLang="ja-JP" sz="1800" b="1" i="1">
                  <a:solidFill>
                    <a:srgbClr val="FF9933"/>
                  </a:solidFill>
                  <a:ea typeface="MS PGothic" charset="0"/>
                  <a:cs typeface="MS PGothic" charset="0"/>
                </a:rPr>
                <a:t> </a:t>
              </a:r>
            </a:p>
          </p:txBody>
        </p:sp>
        <p:sp>
          <p:nvSpPr>
            <p:cNvPr id="19" name="Text Box 18"/>
            <p:cNvSpPr txBox="1">
              <a:spLocks noChangeArrowheads="1"/>
            </p:cNvSpPr>
            <p:nvPr/>
          </p:nvSpPr>
          <p:spPr bwMode="auto">
            <a:xfrm>
              <a:off x="2764" y="2543"/>
              <a:ext cx="5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ja-JP" sz="2000" b="1" i="1">
                  <a:solidFill>
                    <a:srgbClr val="FFFF00"/>
                  </a:solidFill>
                  <a:latin typeface="Garamond" charset="0"/>
                  <a:ea typeface="MS PGothic" charset="0"/>
                  <a:cs typeface="MS PGothic" charset="0"/>
                </a:rPr>
                <a:t>KEKB</a:t>
              </a:r>
            </a:p>
          </p:txBody>
        </p:sp>
        <p:sp>
          <p:nvSpPr>
            <p:cNvPr id="20" name="Oval 19"/>
            <p:cNvSpPr>
              <a:spLocks noChangeArrowheads="1"/>
            </p:cNvSpPr>
            <p:nvPr/>
          </p:nvSpPr>
          <p:spPr bwMode="auto">
            <a:xfrm>
              <a:off x="3844" y="3013"/>
              <a:ext cx="277" cy="110"/>
            </a:xfrm>
            <a:prstGeom prst="ellipse">
              <a:avLst/>
            </a:prstGeom>
            <a:noFill/>
            <a:ln w="28575">
              <a:solidFill>
                <a:srgbClr val="FFBB57"/>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Text Box 20"/>
            <p:cNvSpPr txBox="1">
              <a:spLocks noChangeArrowheads="1"/>
            </p:cNvSpPr>
            <p:nvPr/>
          </p:nvSpPr>
          <p:spPr bwMode="auto">
            <a:xfrm>
              <a:off x="3762" y="2733"/>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ja-JP" sz="2000" b="1" i="1">
                  <a:solidFill>
                    <a:srgbClr val="FFFF00"/>
                  </a:solidFill>
                  <a:latin typeface="Garamond" charset="0"/>
                  <a:ea typeface="MS PGothic" charset="0"/>
                  <a:cs typeface="MS PGothic" charset="0"/>
                </a:rPr>
                <a:t>Belle</a:t>
              </a:r>
            </a:p>
          </p:txBody>
        </p:sp>
      </p:grpSp>
      <p:pic>
        <p:nvPicPr>
          <p:cNvPr id="22" name="Picture 16"/>
          <p:cNvPicPr>
            <a:picLocks noChangeAspect="1"/>
          </p:cNvPicPr>
          <p:nvPr/>
        </p:nvPicPr>
        <p:blipFill>
          <a:blip r:embed="rId7"/>
          <a:stretch>
            <a:fillRect/>
          </a:stretch>
        </p:blipFill>
        <p:spPr>
          <a:xfrm>
            <a:off x="6158620" y="949894"/>
            <a:ext cx="1130367" cy="1384327"/>
          </a:xfrm>
          <a:prstGeom prst="rect">
            <a:avLst/>
          </a:prstGeom>
        </p:spPr>
      </p:pic>
      <p:pic>
        <p:nvPicPr>
          <p:cNvPr id="23" name="Picture 44" descr="YanWB.jpg"/>
          <p:cNvPicPr>
            <a:picLocks noChangeAspect="1"/>
          </p:cNvPicPr>
          <p:nvPr/>
        </p:nvPicPr>
        <p:blipFill>
          <a:blip r:embed="rId8"/>
          <a:stretch>
            <a:fillRect/>
          </a:stretch>
        </p:blipFill>
        <p:spPr>
          <a:xfrm>
            <a:off x="7298636" y="917881"/>
            <a:ext cx="1214737" cy="1392023"/>
          </a:xfrm>
          <a:prstGeom prst="rect">
            <a:avLst/>
          </a:prstGeom>
        </p:spPr>
      </p:pic>
      <p:sp>
        <p:nvSpPr>
          <p:cNvPr id="24" name="文本框 23"/>
          <p:cNvSpPr txBox="1"/>
          <p:nvPr/>
        </p:nvSpPr>
        <p:spPr>
          <a:xfrm>
            <a:off x="5346884" y="2314327"/>
            <a:ext cx="3752850"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latin typeface="Calisto MT" panose="02040603050505030304" pitchFamily="18" charset="0"/>
              </a:rPr>
              <a:t>Charm physics :  </a:t>
            </a:r>
            <a:r>
              <a:rPr lang="en-US" altLang="zh-CN" dirty="0" err="1" smtClean="0">
                <a:latin typeface="Calisto MT" panose="02040603050505030304" pitchFamily="18" charset="0"/>
              </a:rPr>
              <a:t>DDbar</a:t>
            </a:r>
            <a:r>
              <a:rPr lang="en-US" altLang="zh-CN" dirty="0" smtClean="0">
                <a:latin typeface="Calisto MT" panose="02040603050505030304" pitchFamily="18" charset="0"/>
              </a:rPr>
              <a:t> mixing</a:t>
            </a:r>
          </a:p>
          <a:p>
            <a:pPr marL="285750" indent="-285750">
              <a:buFont typeface="Arial" panose="020B0604020202020204" pitchFamily="34" charset="0"/>
              <a:buChar char="•"/>
            </a:pPr>
            <a:r>
              <a:rPr lang="en-US" altLang="zh-CN" dirty="0" err="1" smtClean="0">
                <a:latin typeface="Calisto MT" panose="02040603050505030304" pitchFamily="18" charset="0"/>
              </a:rPr>
              <a:t>Charmonium</a:t>
            </a:r>
            <a:r>
              <a:rPr lang="en-US" altLang="zh-CN" dirty="0" smtClean="0">
                <a:latin typeface="Calisto MT" panose="02040603050505030304" pitchFamily="18" charset="0"/>
              </a:rPr>
              <a:t> Physics</a:t>
            </a:r>
            <a:endParaRPr lang="zh-CN" altLang="en-US" dirty="0">
              <a:latin typeface="Calisto MT" panose="02040603050505030304" pitchFamily="18" charset="0"/>
            </a:endParaRPr>
          </a:p>
        </p:txBody>
      </p:sp>
    </p:spTree>
    <p:extLst>
      <p:ext uri="{BB962C8B-B14F-4D97-AF65-F5344CB8AC3E}">
        <p14:creationId xmlns:p14="http://schemas.microsoft.com/office/powerpoint/2010/main" val="1779796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973300C-797F-D148-A78D-320196FBAF04}" type="slidenum">
              <a:rPr lang="en-US" smtClean="0"/>
              <a:pPr/>
              <a:t>22</a:t>
            </a:fld>
            <a:endParaRPr lang="en-US"/>
          </a:p>
        </p:txBody>
      </p:sp>
      <p:sp>
        <p:nvSpPr>
          <p:cNvPr id="5" name="标题 1"/>
          <p:cNvSpPr>
            <a:spLocks noGrp="1"/>
          </p:cNvSpPr>
          <p:nvPr>
            <p:ph type="title"/>
          </p:nvPr>
        </p:nvSpPr>
        <p:spPr>
          <a:xfrm>
            <a:off x="-101704" y="23038"/>
            <a:ext cx="9314455" cy="714850"/>
          </a:xfrm>
        </p:spPr>
        <p:txBody>
          <a:bodyPr/>
          <a:lstStyle/>
          <a:p>
            <a:r>
              <a:rPr lang="en-US" altLang="zh-CN" sz="4000" kern="0" dirty="0" smtClean="0">
                <a:latin typeface="华文楷体" pitchFamily="2" charset="-122"/>
                <a:ea typeface="华文楷体" pitchFamily="2" charset="-122"/>
              </a:rPr>
              <a:t>RHIC</a:t>
            </a:r>
            <a:r>
              <a:rPr lang="zh-CN" altLang="en-US" sz="4000" kern="0" dirty="0">
                <a:latin typeface="华文楷体" pitchFamily="2" charset="-122"/>
                <a:ea typeface="华文楷体" pitchFamily="2" charset="-122"/>
              </a:rPr>
              <a:t>对撞机与</a:t>
            </a:r>
            <a:r>
              <a:rPr lang="en-US" altLang="zh-CN" sz="4000" kern="0" dirty="0">
                <a:latin typeface="华文楷体" pitchFamily="2" charset="-122"/>
                <a:ea typeface="华文楷体" pitchFamily="2" charset="-122"/>
              </a:rPr>
              <a:t>STAR</a:t>
            </a:r>
            <a:r>
              <a:rPr lang="zh-CN" altLang="en-US" sz="4000" kern="0" dirty="0">
                <a:latin typeface="华文楷体" pitchFamily="2" charset="-122"/>
                <a:ea typeface="华文楷体" pitchFamily="2" charset="-122"/>
              </a:rPr>
              <a:t>实验</a:t>
            </a:r>
            <a:r>
              <a:rPr lang="en-US" altLang="zh-CN" sz="4000" kern="0" dirty="0">
                <a:latin typeface="华文楷体" pitchFamily="2" charset="-122"/>
                <a:ea typeface="华文楷体" pitchFamily="2" charset="-122"/>
              </a:rPr>
              <a:t> </a:t>
            </a:r>
            <a:endParaRPr lang="zh-CN" altLang="en-US" sz="4000" kern="0" dirty="0">
              <a:latin typeface="华文楷体" pitchFamily="2" charset="-122"/>
              <a:ea typeface="华文楷体" pitchFamily="2" charset="-122"/>
            </a:endParaRPr>
          </a:p>
        </p:txBody>
      </p:sp>
      <p:pic>
        <p:nvPicPr>
          <p:cNvPr id="6" name="图片 5"/>
          <p:cNvPicPr>
            <a:picLocks noChangeAspect="1"/>
          </p:cNvPicPr>
          <p:nvPr/>
        </p:nvPicPr>
        <p:blipFill>
          <a:blip r:embed="rId2"/>
          <a:stretch>
            <a:fillRect/>
          </a:stretch>
        </p:blipFill>
        <p:spPr>
          <a:xfrm>
            <a:off x="101971" y="991565"/>
            <a:ext cx="5494432" cy="3606800"/>
          </a:xfrm>
          <a:prstGeom prst="rect">
            <a:avLst/>
          </a:prstGeom>
        </p:spPr>
      </p:pic>
      <p:grpSp>
        <p:nvGrpSpPr>
          <p:cNvPr id="7" name="组 16"/>
          <p:cNvGrpSpPr/>
          <p:nvPr/>
        </p:nvGrpSpPr>
        <p:grpSpPr>
          <a:xfrm>
            <a:off x="2395593" y="2241311"/>
            <a:ext cx="6504553" cy="4386457"/>
            <a:chOff x="3231667" y="2287030"/>
            <a:chExt cx="6729396" cy="4386457"/>
          </a:xfrm>
        </p:grpSpPr>
        <p:cxnSp>
          <p:nvCxnSpPr>
            <p:cNvPr id="10" name="直线连接符 18"/>
            <p:cNvCxnSpPr/>
            <p:nvPr/>
          </p:nvCxnSpPr>
          <p:spPr>
            <a:xfrm>
              <a:off x="3231667" y="2507036"/>
              <a:ext cx="2208196" cy="4153751"/>
            </a:xfrm>
            <a:prstGeom prst="line">
              <a:avLst/>
            </a:prstGeom>
            <a:ln w="635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 name="直线连接符 19"/>
            <p:cNvCxnSpPr/>
            <p:nvPr/>
          </p:nvCxnSpPr>
          <p:spPr>
            <a:xfrm>
              <a:off x="3484597" y="2287030"/>
              <a:ext cx="6374866" cy="837171"/>
            </a:xfrm>
            <a:prstGeom prst="line">
              <a:avLst/>
            </a:prstGeom>
            <a:ln w="6350" cmpd="sng">
              <a:solidFill>
                <a:srgbClr val="FFFF00"/>
              </a:solidFill>
            </a:ln>
          </p:spPr>
          <p:style>
            <a:lnRef idx="2">
              <a:schemeClr val="accent1"/>
            </a:lnRef>
            <a:fillRef idx="0">
              <a:schemeClr val="accent1"/>
            </a:fillRef>
            <a:effectRef idx="1">
              <a:schemeClr val="accent1"/>
            </a:effectRef>
            <a:fontRef idx="minor">
              <a:schemeClr val="tx1"/>
            </a:fontRef>
          </p:style>
        </p:cxnSp>
        <p:pic>
          <p:nvPicPr>
            <p:cNvPr id="12" name="Picture 38" descr="Picture 22.png"/>
            <p:cNvPicPr>
              <a:picLocks/>
            </p:cNvPicPr>
            <p:nvPr/>
          </p:nvPicPr>
          <p:blipFill>
            <a:blip r:embed="rId3"/>
            <a:stretch>
              <a:fillRect/>
            </a:stretch>
          </p:blipFill>
          <p:spPr>
            <a:xfrm>
              <a:off x="5414464" y="3124201"/>
              <a:ext cx="4546599" cy="3549286"/>
            </a:xfrm>
            <a:prstGeom prst="rect">
              <a:avLst/>
            </a:prstGeom>
            <a:ln>
              <a:noFill/>
            </a:ln>
            <a:effectLst>
              <a:outerShdw blurRad="292100" dist="139700" dir="2700000" algn="tl" rotWithShape="0">
                <a:srgbClr val="333333">
                  <a:alpha val="65000"/>
                </a:srgbClr>
              </a:outerShdw>
            </a:effectLst>
          </p:spPr>
        </p:pic>
      </p:grpSp>
      <p:sp>
        <p:nvSpPr>
          <p:cNvPr id="8" name="矩形 7"/>
          <p:cNvSpPr/>
          <p:nvPr/>
        </p:nvSpPr>
        <p:spPr>
          <a:xfrm>
            <a:off x="56122" y="4747857"/>
            <a:ext cx="4363183" cy="400110"/>
          </a:xfrm>
          <a:prstGeom prst="rect">
            <a:avLst/>
          </a:prstGeom>
        </p:spPr>
        <p:txBody>
          <a:bodyPr wrap="square">
            <a:spAutoFit/>
          </a:bodyPr>
          <a:lstStyle>
            <a:defPPr>
              <a:defRPr lang="en-US"/>
            </a:defPPr>
            <a:lvl1pPr marL="0" algn="l" defTabSz="493776" rtl="0" eaLnBrk="1" latinLnBrk="0" hangingPunct="1">
              <a:defRPr sz="1900" kern="1200">
                <a:solidFill>
                  <a:schemeClr val="tx1"/>
                </a:solidFill>
                <a:latin typeface="+mn-lt"/>
                <a:ea typeface="+mn-ea"/>
                <a:cs typeface="+mn-cs"/>
              </a:defRPr>
            </a:lvl1pPr>
            <a:lvl2pPr marL="493776" algn="l" defTabSz="493776" rtl="0" eaLnBrk="1" latinLnBrk="0" hangingPunct="1">
              <a:defRPr sz="1900" kern="1200">
                <a:solidFill>
                  <a:schemeClr val="tx1"/>
                </a:solidFill>
                <a:latin typeface="+mn-lt"/>
                <a:ea typeface="+mn-ea"/>
                <a:cs typeface="+mn-cs"/>
              </a:defRPr>
            </a:lvl2pPr>
            <a:lvl3pPr marL="987552" algn="l" defTabSz="493776" rtl="0" eaLnBrk="1" latinLnBrk="0" hangingPunct="1">
              <a:defRPr sz="1900" kern="1200">
                <a:solidFill>
                  <a:schemeClr val="tx1"/>
                </a:solidFill>
                <a:latin typeface="+mn-lt"/>
                <a:ea typeface="+mn-ea"/>
                <a:cs typeface="+mn-cs"/>
              </a:defRPr>
            </a:lvl3pPr>
            <a:lvl4pPr marL="1481328" algn="l" defTabSz="493776" rtl="0" eaLnBrk="1" latinLnBrk="0" hangingPunct="1">
              <a:defRPr sz="1900" kern="1200">
                <a:solidFill>
                  <a:schemeClr val="tx1"/>
                </a:solidFill>
                <a:latin typeface="+mn-lt"/>
                <a:ea typeface="+mn-ea"/>
                <a:cs typeface="+mn-cs"/>
              </a:defRPr>
            </a:lvl4pPr>
            <a:lvl5pPr marL="1975104" algn="l" defTabSz="493776" rtl="0" eaLnBrk="1" latinLnBrk="0" hangingPunct="1">
              <a:defRPr sz="1900" kern="1200">
                <a:solidFill>
                  <a:schemeClr val="tx1"/>
                </a:solidFill>
                <a:latin typeface="+mn-lt"/>
                <a:ea typeface="+mn-ea"/>
                <a:cs typeface="+mn-cs"/>
              </a:defRPr>
            </a:lvl5pPr>
            <a:lvl6pPr marL="2468880" algn="l" defTabSz="493776" rtl="0" eaLnBrk="1" latinLnBrk="0" hangingPunct="1">
              <a:defRPr sz="1900" kern="1200">
                <a:solidFill>
                  <a:schemeClr val="tx1"/>
                </a:solidFill>
                <a:latin typeface="+mn-lt"/>
                <a:ea typeface="+mn-ea"/>
                <a:cs typeface="+mn-cs"/>
              </a:defRPr>
            </a:lvl6pPr>
            <a:lvl7pPr marL="2962656" algn="l" defTabSz="493776" rtl="0" eaLnBrk="1" latinLnBrk="0" hangingPunct="1">
              <a:defRPr sz="1900" kern="1200">
                <a:solidFill>
                  <a:schemeClr val="tx1"/>
                </a:solidFill>
                <a:latin typeface="+mn-lt"/>
                <a:ea typeface="+mn-ea"/>
                <a:cs typeface="+mn-cs"/>
              </a:defRPr>
            </a:lvl7pPr>
            <a:lvl8pPr marL="3456432" algn="l" defTabSz="493776" rtl="0" eaLnBrk="1" latinLnBrk="0" hangingPunct="1">
              <a:defRPr sz="1900" kern="1200">
                <a:solidFill>
                  <a:schemeClr val="tx1"/>
                </a:solidFill>
                <a:latin typeface="+mn-lt"/>
                <a:ea typeface="+mn-ea"/>
                <a:cs typeface="+mn-cs"/>
              </a:defRPr>
            </a:lvl8pPr>
            <a:lvl9pPr marL="3950208" algn="l" defTabSz="493776" rtl="0" eaLnBrk="1" latinLnBrk="0" hangingPunct="1">
              <a:defRPr sz="1900" kern="1200">
                <a:solidFill>
                  <a:schemeClr val="tx1"/>
                </a:solidFill>
                <a:latin typeface="+mn-lt"/>
                <a:ea typeface="+mn-ea"/>
                <a:cs typeface="+mn-cs"/>
              </a:defRPr>
            </a:lvl9pPr>
          </a:lstStyle>
          <a:p>
            <a:r>
              <a:rPr lang="en-US" altLang="zh-CN" sz="20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65</a:t>
            </a:r>
            <a:r>
              <a:rPr lang="zh-CN" altLang="en-US" sz="2000" b="1" dirty="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个成员单位</a:t>
            </a:r>
            <a:r>
              <a:rPr lang="zh-CN" altLang="en-US" sz="20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a:t>
            </a:r>
            <a:r>
              <a:rPr lang="en-US" altLang="zh-CN" sz="20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14</a:t>
            </a:r>
            <a:r>
              <a:rPr lang="zh-CN" altLang="en-US" sz="2000" b="1" dirty="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个</a:t>
            </a:r>
            <a:r>
              <a:rPr lang="zh-CN" altLang="en-US" sz="20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国家，成员</a:t>
            </a:r>
            <a:r>
              <a:rPr lang="en-US" altLang="zh-CN" sz="2000" b="1" dirty="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636</a:t>
            </a:r>
            <a:r>
              <a:rPr lang="zh-CN" altLang="en-US" sz="20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人</a:t>
            </a:r>
            <a:endParaRPr lang="en-US" altLang="zh-CN" sz="2000" dirty="0" smtClean="0">
              <a:solidFill>
                <a:srgbClr val="000000"/>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endParaRPr>
          </a:p>
        </p:txBody>
      </p:sp>
      <p:sp>
        <p:nvSpPr>
          <p:cNvPr id="9" name="矩形 8"/>
          <p:cNvSpPr/>
          <p:nvPr/>
        </p:nvSpPr>
        <p:spPr>
          <a:xfrm>
            <a:off x="5565457" y="1040426"/>
            <a:ext cx="3678224" cy="1714765"/>
          </a:xfrm>
          <a:prstGeom prst="rect">
            <a:avLst/>
          </a:prstGeom>
        </p:spPr>
        <p:txBody>
          <a:bodyPr wrap="square">
            <a:spAutoFit/>
          </a:bodyPr>
          <a:lstStyle>
            <a:defPPr>
              <a:defRPr lang="en-US"/>
            </a:defPPr>
            <a:lvl1pPr marL="0" algn="l" defTabSz="493776" rtl="0" eaLnBrk="1" latinLnBrk="0" hangingPunct="1">
              <a:defRPr sz="1900" kern="1200">
                <a:solidFill>
                  <a:schemeClr val="tx1"/>
                </a:solidFill>
                <a:latin typeface="+mn-lt"/>
                <a:ea typeface="+mn-ea"/>
                <a:cs typeface="+mn-cs"/>
              </a:defRPr>
            </a:lvl1pPr>
            <a:lvl2pPr marL="493776" algn="l" defTabSz="493776" rtl="0" eaLnBrk="1" latinLnBrk="0" hangingPunct="1">
              <a:defRPr sz="1900" kern="1200">
                <a:solidFill>
                  <a:schemeClr val="tx1"/>
                </a:solidFill>
                <a:latin typeface="+mn-lt"/>
                <a:ea typeface="+mn-ea"/>
                <a:cs typeface="+mn-cs"/>
              </a:defRPr>
            </a:lvl2pPr>
            <a:lvl3pPr marL="987552" algn="l" defTabSz="493776" rtl="0" eaLnBrk="1" latinLnBrk="0" hangingPunct="1">
              <a:defRPr sz="1900" kern="1200">
                <a:solidFill>
                  <a:schemeClr val="tx1"/>
                </a:solidFill>
                <a:latin typeface="+mn-lt"/>
                <a:ea typeface="+mn-ea"/>
                <a:cs typeface="+mn-cs"/>
              </a:defRPr>
            </a:lvl3pPr>
            <a:lvl4pPr marL="1481328" algn="l" defTabSz="493776" rtl="0" eaLnBrk="1" latinLnBrk="0" hangingPunct="1">
              <a:defRPr sz="1900" kern="1200">
                <a:solidFill>
                  <a:schemeClr val="tx1"/>
                </a:solidFill>
                <a:latin typeface="+mn-lt"/>
                <a:ea typeface="+mn-ea"/>
                <a:cs typeface="+mn-cs"/>
              </a:defRPr>
            </a:lvl4pPr>
            <a:lvl5pPr marL="1975104" algn="l" defTabSz="493776" rtl="0" eaLnBrk="1" latinLnBrk="0" hangingPunct="1">
              <a:defRPr sz="1900" kern="1200">
                <a:solidFill>
                  <a:schemeClr val="tx1"/>
                </a:solidFill>
                <a:latin typeface="+mn-lt"/>
                <a:ea typeface="+mn-ea"/>
                <a:cs typeface="+mn-cs"/>
              </a:defRPr>
            </a:lvl5pPr>
            <a:lvl6pPr marL="2468880" algn="l" defTabSz="493776" rtl="0" eaLnBrk="1" latinLnBrk="0" hangingPunct="1">
              <a:defRPr sz="1900" kern="1200">
                <a:solidFill>
                  <a:schemeClr val="tx1"/>
                </a:solidFill>
                <a:latin typeface="+mn-lt"/>
                <a:ea typeface="+mn-ea"/>
                <a:cs typeface="+mn-cs"/>
              </a:defRPr>
            </a:lvl6pPr>
            <a:lvl7pPr marL="2962656" algn="l" defTabSz="493776" rtl="0" eaLnBrk="1" latinLnBrk="0" hangingPunct="1">
              <a:defRPr sz="1900" kern="1200">
                <a:solidFill>
                  <a:schemeClr val="tx1"/>
                </a:solidFill>
                <a:latin typeface="+mn-lt"/>
                <a:ea typeface="+mn-ea"/>
                <a:cs typeface="+mn-cs"/>
              </a:defRPr>
            </a:lvl7pPr>
            <a:lvl8pPr marL="3456432" algn="l" defTabSz="493776" rtl="0" eaLnBrk="1" latinLnBrk="0" hangingPunct="1">
              <a:defRPr sz="1900" kern="1200">
                <a:solidFill>
                  <a:schemeClr val="tx1"/>
                </a:solidFill>
                <a:latin typeface="+mn-lt"/>
                <a:ea typeface="+mn-ea"/>
                <a:cs typeface="+mn-cs"/>
              </a:defRPr>
            </a:lvl8pPr>
            <a:lvl9pPr marL="3950208" algn="l" defTabSz="493776" rtl="0" eaLnBrk="1" latinLnBrk="0" hangingPunct="1">
              <a:defRPr sz="19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zh-CN" altLang="en-US" sz="18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位于美国布鲁克海文国家实验室</a:t>
            </a:r>
            <a:endParaRPr lang="en-US" altLang="zh-CN" sz="18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endParaRPr>
          </a:p>
          <a:p>
            <a:pPr marL="285750" indent="-285750">
              <a:lnSpc>
                <a:spcPct val="150000"/>
              </a:lnSpc>
              <a:buFont typeface="Arial" panose="020B0604020202020204" pitchFamily="34" charset="0"/>
              <a:buChar char="•"/>
            </a:pPr>
            <a:r>
              <a:rPr lang="zh-CN" altLang="en-US" sz="1800" b="1" dirty="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能量最高的重离子</a:t>
            </a:r>
            <a:r>
              <a:rPr lang="en-US" altLang="zh-CN" sz="1800" b="1" dirty="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a:t>
            </a:r>
            <a:r>
              <a:rPr lang="zh-CN" altLang="en-US" sz="1800" b="1" dirty="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重离子对</a:t>
            </a:r>
            <a:r>
              <a:rPr lang="zh-CN" altLang="en-US" sz="18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撞</a:t>
            </a:r>
            <a:endParaRPr lang="en-US" altLang="zh-CN" sz="1800" b="1" dirty="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endParaRPr>
          </a:p>
          <a:p>
            <a:pPr marL="285750" indent="-285750">
              <a:lnSpc>
                <a:spcPct val="150000"/>
              </a:lnSpc>
              <a:buFont typeface="Arial" panose="020B0604020202020204" pitchFamily="34" charset="0"/>
              <a:buChar char="•"/>
            </a:pPr>
            <a:r>
              <a:rPr lang="zh-CN" altLang="en-US" sz="18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高温高密条件下，研究</a:t>
            </a:r>
            <a:r>
              <a:rPr lang="en-US" altLang="zh-CN" sz="18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QGP</a:t>
            </a:r>
            <a:r>
              <a:rPr lang="zh-CN" altLang="en-US" sz="1800" b="1" dirty="0" smtClean="0">
                <a:solidFill>
                  <a:srgbClr val="0000FF"/>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rPr>
              <a:t>的性质及演化过程</a:t>
            </a:r>
            <a:endParaRPr lang="zh-CN" altLang="en-US" sz="1800" dirty="0">
              <a:solidFill>
                <a:srgbClr val="000000"/>
              </a:solidFill>
              <a:effectLst>
                <a:outerShdw blurRad="38100" dist="38100" dir="2700000" algn="tl">
                  <a:srgbClr val="DDDDDD"/>
                </a:outerShdw>
              </a:effectLst>
              <a:latin typeface="华文楷体" panose="02010600040101010101" pitchFamily="2" charset="-122"/>
              <a:ea typeface="华文楷体" panose="02010600040101010101" pitchFamily="2" charset="-122"/>
              <a:cs typeface="Times New Roman"/>
            </a:endParaRPr>
          </a:p>
        </p:txBody>
      </p:sp>
      <p:pic>
        <p:nvPicPr>
          <p:cNvPr id="13" name="Picture 8"/>
          <p:cNvPicPr>
            <a:picLocks noChangeAspect="1"/>
          </p:cNvPicPr>
          <p:nvPr/>
        </p:nvPicPr>
        <p:blipFill>
          <a:blip r:embed="rId4"/>
          <a:stretch>
            <a:fillRect/>
          </a:stretch>
        </p:blipFill>
        <p:spPr>
          <a:xfrm>
            <a:off x="48128" y="5309862"/>
            <a:ext cx="697237" cy="886759"/>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21" y="5303511"/>
            <a:ext cx="805299" cy="899459"/>
          </a:xfrm>
          <a:prstGeom prst="rect">
            <a:avLst/>
          </a:prstGeom>
        </p:spPr>
      </p:pic>
      <p:grpSp>
        <p:nvGrpSpPr>
          <p:cNvPr id="15" name="组合 14"/>
          <p:cNvGrpSpPr/>
          <p:nvPr/>
        </p:nvGrpSpPr>
        <p:grpSpPr>
          <a:xfrm>
            <a:off x="1561861" y="5303511"/>
            <a:ext cx="751900" cy="905810"/>
            <a:chOff x="3996920" y="2515732"/>
            <a:chExt cx="1238552" cy="1421858"/>
          </a:xfrm>
        </p:grpSpPr>
        <p:pic>
          <p:nvPicPr>
            <p:cNvPr id="16" name="Picture 17"/>
            <p:cNvPicPr>
              <a:picLocks noChangeAspect="1"/>
            </p:cNvPicPr>
            <p:nvPr/>
          </p:nvPicPr>
          <p:blipFill>
            <a:blip r:embed="rId6"/>
            <a:stretch>
              <a:fillRect/>
            </a:stretch>
          </p:blipFill>
          <p:spPr>
            <a:xfrm>
              <a:off x="3996920" y="2515732"/>
              <a:ext cx="1238552" cy="1421858"/>
            </a:xfrm>
            <a:prstGeom prst="rect">
              <a:avLst/>
            </a:prstGeom>
          </p:spPr>
        </p:pic>
        <p:sp>
          <p:nvSpPr>
            <p:cNvPr id="17" name="文本框 16"/>
            <p:cNvSpPr txBox="1"/>
            <p:nvPr/>
          </p:nvSpPr>
          <p:spPr>
            <a:xfrm>
              <a:off x="4046450" y="3479963"/>
              <a:ext cx="1071242" cy="434808"/>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张一飞</a:t>
              </a:r>
            </a:p>
          </p:txBody>
        </p:sp>
      </p:grpSp>
      <p:grpSp>
        <p:nvGrpSpPr>
          <p:cNvPr id="18" name="组合 17"/>
          <p:cNvGrpSpPr/>
          <p:nvPr/>
        </p:nvGrpSpPr>
        <p:grpSpPr>
          <a:xfrm>
            <a:off x="2313761" y="5235663"/>
            <a:ext cx="750971" cy="967307"/>
            <a:chOff x="5784671" y="4226618"/>
            <a:chExt cx="887522" cy="1257324"/>
          </a:xfrm>
        </p:grpSpPr>
        <p:pic>
          <p:nvPicPr>
            <p:cNvPr id="19" name="Picture 18"/>
            <p:cNvPicPr>
              <a:picLocks noChangeAspect="1"/>
            </p:cNvPicPr>
            <p:nvPr/>
          </p:nvPicPr>
          <p:blipFill>
            <a:blip r:embed="rId7"/>
            <a:stretch>
              <a:fillRect/>
            </a:stretch>
          </p:blipFill>
          <p:spPr>
            <a:xfrm>
              <a:off x="5784671" y="4226618"/>
              <a:ext cx="887522" cy="1257324"/>
            </a:xfrm>
            <a:prstGeom prst="rect">
              <a:avLst/>
            </a:prstGeom>
          </p:spPr>
        </p:pic>
        <p:sp>
          <p:nvSpPr>
            <p:cNvPr id="20" name="文本框 19"/>
            <p:cNvSpPr txBox="1"/>
            <p:nvPr/>
          </p:nvSpPr>
          <p:spPr>
            <a:xfrm>
              <a:off x="5814953" y="5107040"/>
              <a:ext cx="837144" cy="328328"/>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唐泽波</a:t>
              </a:r>
            </a:p>
          </p:txBody>
        </p:sp>
      </p:grpSp>
      <p:grpSp>
        <p:nvGrpSpPr>
          <p:cNvPr id="21" name="组合 20"/>
          <p:cNvGrpSpPr/>
          <p:nvPr/>
        </p:nvGrpSpPr>
        <p:grpSpPr>
          <a:xfrm>
            <a:off x="3084836" y="5242014"/>
            <a:ext cx="803559" cy="967307"/>
            <a:chOff x="4999938" y="3034188"/>
            <a:chExt cx="914400" cy="938784"/>
          </a:xfrm>
        </p:grpSpPr>
        <p:pic>
          <p:nvPicPr>
            <p:cNvPr id="22" name="图片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99938" y="3034188"/>
              <a:ext cx="914400" cy="938784"/>
            </a:xfrm>
            <a:prstGeom prst="rect">
              <a:avLst/>
            </a:prstGeom>
          </p:spPr>
        </p:pic>
        <p:sp>
          <p:nvSpPr>
            <p:cNvPr id="23" name="文本框 22"/>
            <p:cNvSpPr txBox="1"/>
            <p:nvPr/>
          </p:nvSpPr>
          <p:spPr>
            <a:xfrm>
              <a:off x="5105522" y="3687680"/>
              <a:ext cx="771176" cy="276999"/>
            </a:xfrm>
            <a:prstGeom prst="rect">
              <a:avLst/>
            </a:prstGeom>
            <a:noFill/>
          </p:spPr>
          <p:txBody>
            <a:bodyPr wrap="square" rtlCol="0">
              <a:spAutoFit/>
            </a:bodyPr>
            <a:lstStyle/>
            <a:p>
              <a:r>
                <a:rPr lang="zh-CN" altLang="en-US" sz="1200" b="1" dirty="0" smtClean="0">
                  <a:solidFill>
                    <a:srgbClr val="FF0000"/>
                  </a:solidFill>
                  <a:latin typeface="华文楷体" panose="02010600040101010101" pitchFamily="2" charset="-122"/>
                  <a:ea typeface="华文楷体" panose="02010600040101010101" pitchFamily="2" charset="-122"/>
                </a:rPr>
                <a:t>孙勇杰</a:t>
              </a:r>
              <a:endParaRPr lang="zh-CN" altLang="en-US" sz="1200" b="1" dirty="0">
                <a:solidFill>
                  <a:srgbClr val="FF0000"/>
                </a:solidFill>
                <a:latin typeface="华文楷体" panose="02010600040101010101" pitchFamily="2" charset="-122"/>
                <a:ea typeface="华文楷体" panose="02010600040101010101" pitchFamily="2" charset="-122"/>
              </a:endParaRPr>
            </a:p>
          </p:txBody>
        </p:sp>
      </p:grpSp>
      <p:sp>
        <p:nvSpPr>
          <p:cNvPr id="24" name="文本框 23"/>
          <p:cNvSpPr txBox="1"/>
          <p:nvPr/>
        </p:nvSpPr>
        <p:spPr>
          <a:xfrm>
            <a:off x="892959" y="5937696"/>
            <a:ext cx="710027" cy="276999"/>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邵明</a:t>
            </a:r>
          </a:p>
        </p:txBody>
      </p:sp>
      <p:sp>
        <p:nvSpPr>
          <p:cNvPr id="25" name="文本框 24"/>
          <p:cNvSpPr txBox="1"/>
          <p:nvPr/>
        </p:nvSpPr>
        <p:spPr>
          <a:xfrm>
            <a:off x="166884" y="5949421"/>
            <a:ext cx="710027" cy="276999"/>
          </a:xfrm>
          <a:prstGeom prst="rect">
            <a:avLst/>
          </a:prstGeom>
          <a:noFill/>
        </p:spPr>
        <p:txBody>
          <a:bodyPr wrap="square" rtlCol="0">
            <a:spAutoFit/>
          </a:bodyPr>
          <a:lstStyle/>
          <a:p>
            <a:r>
              <a:rPr lang="zh-CN" altLang="en-US" sz="1200" b="1" dirty="0" smtClean="0">
                <a:solidFill>
                  <a:srgbClr val="FF0000"/>
                </a:solidFill>
                <a:latin typeface="华文楷体" panose="02010600040101010101" pitchFamily="2" charset="-122"/>
                <a:ea typeface="华文楷体" panose="02010600040101010101" pitchFamily="2" charset="-122"/>
              </a:rPr>
              <a:t>李澄</a:t>
            </a:r>
            <a:endParaRPr lang="zh-CN" altLang="en-US" sz="1200" b="1" dirty="0">
              <a:solidFill>
                <a:srgbClr val="FF0000"/>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49852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粒子物理与原子核物理专业介绍</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23</a:t>
            </a:fld>
            <a:endParaRPr lang="en-US" dirty="0"/>
          </a:p>
        </p:txBody>
      </p:sp>
      <p:sp>
        <p:nvSpPr>
          <p:cNvPr id="6" name="标题 5"/>
          <p:cNvSpPr>
            <a:spLocks noGrp="1"/>
          </p:cNvSpPr>
          <p:nvPr>
            <p:ph type="title"/>
          </p:nvPr>
        </p:nvSpPr>
        <p:spPr/>
        <p:txBody>
          <a:bodyPr>
            <a:normAutofit fontScale="90000"/>
          </a:bodyPr>
          <a:lstStyle/>
          <a:p>
            <a:r>
              <a:rPr lang="zh-CN" altLang="en-US" dirty="0" smtClean="0">
                <a:latin typeface="华文楷体" panose="02010600040101010101" pitchFamily="2" charset="-122"/>
                <a:ea typeface="华文楷体" panose="02010600040101010101" pitchFamily="2" charset="-122"/>
              </a:rPr>
              <a:t>研发建造 </a:t>
            </a:r>
            <a:r>
              <a:rPr lang="en-US" altLang="zh-CN" dirty="0" smtClean="0"/>
              <a:t>STAR TOF</a:t>
            </a:r>
            <a:r>
              <a:rPr lang="zh-CN" altLang="en-US" dirty="0" smtClean="0"/>
              <a:t>、</a:t>
            </a:r>
            <a:r>
              <a:rPr lang="en-US" altLang="zh-CN" dirty="0" smtClean="0"/>
              <a:t>MTD</a:t>
            </a:r>
            <a:endParaRPr lang="zh-CN" altLang="en-US" dirty="0">
              <a:latin typeface="华文楷体" panose="02010600040101010101" pitchFamily="2" charset="-122"/>
              <a:ea typeface="华文楷体" panose="02010600040101010101" pitchFamily="2" charset="-122"/>
            </a:endParaRPr>
          </a:p>
        </p:txBody>
      </p:sp>
      <p:grpSp>
        <p:nvGrpSpPr>
          <p:cNvPr id="7" name="Group 2"/>
          <p:cNvGrpSpPr>
            <a:grpSpLocks/>
          </p:cNvGrpSpPr>
          <p:nvPr/>
        </p:nvGrpSpPr>
        <p:grpSpPr bwMode="auto">
          <a:xfrm>
            <a:off x="544074" y="957943"/>
            <a:ext cx="3904358" cy="2696532"/>
            <a:chOff x="0" y="0"/>
            <a:chExt cx="2640" cy="2070"/>
          </a:xfrm>
        </p:grpSpPr>
        <p:pic>
          <p:nvPicPr>
            <p:cNvPr id="8" name="Picture 3" descr="star_detecto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2640" cy="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2342" y="988"/>
              <a:ext cx="288" cy="1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b="1">
                  <a:solidFill>
                    <a:srgbClr val="990033"/>
                  </a:solidFill>
                  <a:latin typeface="Arial" pitchFamily="34" charset="0"/>
                  <a:ea typeface="宋体" pitchFamily="2" charset="-122"/>
                </a:defRPr>
              </a:lvl1pPr>
              <a:lvl2pPr marL="742950" indent="-285750" eaLnBrk="0" hangingPunct="0">
                <a:defRPr sz="3200" b="1">
                  <a:solidFill>
                    <a:srgbClr val="990033"/>
                  </a:solidFill>
                  <a:latin typeface="Arial" pitchFamily="34" charset="0"/>
                  <a:ea typeface="宋体" pitchFamily="2" charset="-122"/>
                </a:defRPr>
              </a:lvl2pPr>
              <a:lvl3pPr marL="1143000" indent="-228600" eaLnBrk="0" hangingPunct="0">
                <a:defRPr sz="3200" b="1">
                  <a:solidFill>
                    <a:srgbClr val="990033"/>
                  </a:solidFill>
                  <a:latin typeface="Arial" pitchFamily="34" charset="0"/>
                  <a:ea typeface="宋体" pitchFamily="2" charset="-122"/>
                </a:defRPr>
              </a:lvl3pPr>
              <a:lvl4pPr marL="1600200" indent="-228600" eaLnBrk="0" hangingPunct="0">
                <a:defRPr sz="3200" b="1">
                  <a:solidFill>
                    <a:srgbClr val="990033"/>
                  </a:solidFill>
                  <a:latin typeface="Arial" pitchFamily="34" charset="0"/>
                  <a:ea typeface="宋体" pitchFamily="2" charset="-122"/>
                </a:defRPr>
              </a:lvl4pPr>
              <a:lvl5pPr marL="2057400" indent="-228600" eaLnBrk="0" hangingPunct="0">
                <a:defRPr sz="3200" b="1">
                  <a:solidFill>
                    <a:srgbClr val="990033"/>
                  </a:solidFill>
                  <a:latin typeface="Arial" pitchFamily="34" charset="0"/>
                  <a:ea typeface="宋体" pitchFamily="2" charset="-122"/>
                </a:defRPr>
              </a:lvl5pPr>
              <a:lvl6pPr marL="2514600" indent="-228600" eaLnBrk="0" fontAlgn="base" hangingPunct="0">
                <a:spcBef>
                  <a:spcPct val="0"/>
                </a:spcBef>
                <a:spcAft>
                  <a:spcPct val="0"/>
                </a:spcAft>
                <a:defRPr sz="3200" b="1">
                  <a:solidFill>
                    <a:srgbClr val="990033"/>
                  </a:solidFill>
                  <a:latin typeface="Arial" pitchFamily="34" charset="0"/>
                  <a:ea typeface="宋体" pitchFamily="2" charset="-122"/>
                </a:defRPr>
              </a:lvl6pPr>
              <a:lvl7pPr marL="2971800" indent="-228600" eaLnBrk="0" fontAlgn="base" hangingPunct="0">
                <a:spcBef>
                  <a:spcPct val="0"/>
                </a:spcBef>
                <a:spcAft>
                  <a:spcPct val="0"/>
                </a:spcAft>
                <a:defRPr sz="3200" b="1">
                  <a:solidFill>
                    <a:srgbClr val="990033"/>
                  </a:solidFill>
                  <a:latin typeface="Arial" pitchFamily="34" charset="0"/>
                  <a:ea typeface="宋体" pitchFamily="2" charset="-122"/>
                </a:defRPr>
              </a:lvl7pPr>
              <a:lvl8pPr marL="3429000" indent="-228600" eaLnBrk="0" fontAlgn="base" hangingPunct="0">
                <a:spcBef>
                  <a:spcPct val="0"/>
                </a:spcBef>
                <a:spcAft>
                  <a:spcPct val="0"/>
                </a:spcAft>
                <a:defRPr sz="3200" b="1">
                  <a:solidFill>
                    <a:srgbClr val="990033"/>
                  </a:solidFill>
                  <a:latin typeface="Arial" pitchFamily="34" charset="0"/>
                  <a:ea typeface="宋体" pitchFamily="2" charset="-122"/>
                </a:defRPr>
              </a:lvl8pPr>
              <a:lvl9pPr marL="3886200" indent="-228600" eaLnBrk="0" fontAlgn="base" hangingPunct="0">
                <a:spcBef>
                  <a:spcPct val="0"/>
                </a:spcBef>
                <a:spcAft>
                  <a:spcPct val="0"/>
                </a:spcAft>
                <a:defRPr sz="3200" b="1">
                  <a:solidFill>
                    <a:srgbClr val="990033"/>
                  </a:solidFill>
                  <a:latin typeface="Arial" pitchFamily="34" charset="0"/>
                  <a:ea typeface="宋体" pitchFamily="2" charset="-122"/>
                </a:defRPr>
              </a:lvl9pPr>
            </a:lstStyle>
            <a:p>
              <a:pPr eaLnBrk="1" hangingPunct="1"/>
              <a:endParaRPr lang="zh-CN" altLang="en-US"/>
            </a:p>
          </p:txBody>
        </p:sp>
      </p:grpSp>
      <p:pic>
        <p:nvPicPr>
          <p:cNvPr id="10"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023" y="4115362"/>
            <a:ext cx="2968795" cy="196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3"/>
          <p:cNvGrpSpPr>
            <a:grpSpLocks/>
          </p:cNvGrpSpPr>
          <p:nvPr/>
        </p:nvGrpSpPr>
        <p:grpSpPr bwMode="auto">
          <a:xfrm>
            <a:off x="4771506" y="1329332"/>
            <a:ext cx="4120390" cy="2502603"/>
            <a:chOff x="0" y="0"/>
            <a:chExt cx="2112" cy="1660"/>
          </a:xfrm>
        </p:grpSpPr>
        <p:pic>
          <p:nvPicPr>
            <p:cNvPr id="13" name="Picture 4" descr="tofr_beta_p_prplot0910_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40"/>
              <a:ext cx="2112"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624" y="0"/>
              <a:ext cx="48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3200" b="1">
                  <a:solidFill>
                    <a:srgbClr val="990033"/>
                  </a:solidFill>
                  <a:latin typeface="Arial" pitchFamily="34" charset="0"/>
                  <a:ea typeface="宋体" pitchFamily="2" charset="-122"/>
                </a:defRPr>
              </a:lvl1pPr>
              <a:lvl2pPr marL="742950" indent="-285750" eaLnBrk="0" hangingPunct="0">
                <a:defRPr sz="3200" b="1">
                  <a:solidFill>
                    <a:srgbClr val="990033"/>
                  </a:solidFill>
                  <a:latin typeface="Arial" pitchFamily="34" charset="0"/>
                  <a:ea typeface="宋体" pitchFamily="2" charset="-122"/>
                </a:defRPr>
              </a:lvl2pPr>
              <a:lvl3pPr marL="1143000" indent="-228600" eaLnBrk="0" hangingPunct="0">
                <a:defRPr sz="3200" b="1">
                  <a:solidFill>
                    <a:srgbClr val="990033"/>
                  </a:solidFill>
                  <a:latin typeface="Arial" pitchFamily="34" charset="0"/>
                  <a:ea typeface="宋体" pitchFamily="2" charset="-122"/>
                </a:defRPr>
              </a:lvl3pPr>
              <a:lvl4pPr marL="1600200" indent="-228600" eaLnBrk="0" hangingPunct="0">
                <a:defRPr sz="3200" b="1">
                  <a:solidFill>
                    <a:srgbClr val="990033"/>
                  </a:solidFill>
                  <a:latin typeface="Arial" pitchFamily="34" charset="0"/>
                  <a:ea typeface="宋体" pitchFamily="2" charset="-122"/>
                </a:defRPr>
              </a:lvl4pPr>
              <a:lvl5pPr marL="2057400" indent="-228600" eaLnBrk="0" hangingPunct="0">
                <a:defRPr sz="3200" b="1">
                  <a:solidFill>
                    <a:srgbClr val="990033"/>
                  </a:solidFill>
                  <a:latin typeface="Arial" pitchFamily="34" charset="0"/>
                  <a:ea typeface="宋体" pitchFamily="2" charset="-122"/>
                </a:defRPr>
              </a:lvl5pPr>
              <a:lvl6pPr marL="2514600" indent="-228600" eaLnBrk="0" fontAlgn="base" hangingPunct="0">
                <a:spcBef>
                  <a:spcPct val="0"/>
                </a:spcBef>
                <a:spcAft>
                  <a:spcPct val="0"/>
                </a:spcAft>
                <a:defRPr sz="3200" b="1">
                  <a:solidFill>
                    <a:srgbClr val="990033"/>
                  </a:solidFill>
                  <a:latin typeface="Arial" pitchFamily="34" charset="0"/>
                  <a:ea typeface="宋体" pitchFamily="2" charset="-122"/>
                </a:defRPr>
              </a:lvl6pPr>
              <a:lvl7pPr marL="2971800" indent="-228600" eaLnBrk="0" fontAlgn="base" hangingPunct="0">
                <a:spcBef>
                  <a:spcPct val="0"/>
                </a:spcBef>
                <a:spcAft>
                  <a:spcPct val="0"/>
                </a:spcAft>
                <a:defRPr sz="3200" b="1">
                  <a:solidFill>
                    <a:srgbClr val="990033"/>
                  </a:solidFill>
                  <a:latin typeface="Arial" pitchFamily="34" charset="0"/>
                  <a:ea typeface="宋体" pitchFamily="2" charset="-122"/>
                </a:defRPr>
              </a:lvl7pPr>
              <a:lvl8pPr marL="3429000" indent="-228600" eaLnBrk="0" fontAlgn="base" hangingPunct="0">
                <a:spcBef>
                  <a:spcPct val="0"/>
                </a:spcBef>
                <a:spcAft>
                  <a:spcPct val="0"/>
                </a:spcAft>
                <a:defRPr sz="3200" b="1">
                  <a:solidFill>
                    <a:srgbClr val="990033"/>
                  </a:solidFill>
                  <a:latin typeface="Arial" pitchFamily="34" charset="0"/>
                  <a:ea typeface="宋体" pitchFamily="2" charset="-122"/>
                </a:defRPr>
              </a:lvl8pPr>
              <a:lvl9pPr marL="3886200" indent="-228600" eaLnBrk="0" fontAlgn="base" hangingPunct="0">
                <a:spcBef>
                  <a:spcPct val="0"/>
                </a:spcBef>
                <a:spcAft>
                  <a:spcPct val="0"/>
                </a:spcAft>
                <a:defRPr sz="3200" b="1">
                  <a:solidFill>
                    <a:srgbClr val="990033"/>
                  </a:solidFill>
                  <a:latin typeface="Arial" pitchFamily="34" charset="0"/>
                  <a:ea typeface="宋体" pitchFamily="2" charset="-122"/>
                </a:defRPr>
              </a:lvl9pPr>
            </a:lstStyle>
            <a:p>
              <a:pPr eaLnBrk="1" hangingPunct="1"/>
              <a:r>
                <a:rPr lang="zh-CN" altLang="zh-CN" sz="2400">
                  <a:solidFill>
                    <a:srgbClr val="FF0000"/>
                  </a:solidFill>
                  <a:latin typeface="Verdana" pitchFamily="34" charset="0"/>
                </a:rPr>
                <a:t>TOF</a:t>
              </a:r>
            </a:p>
          </p:txBody>
        </p:sp>
        <p:sp>
          <p:nvSpPr>
            <p:cNvPr id="15" name="Line 6"/>
            <p:cNvSpPr>
              <a:spLocks noChangeShapeType="1"/>
            </p:cNvSpPr>
            <p:nvPr/>
          </p:nvSpPr>
          <p:spPr bwMode="auto">
            <a:xfrm flipV="1">
              <a:off x="1081" y="507"/>
              <a:ext cx="0" cy="969"/>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Line 7"/>
            <p:cNvSpPr>
              <a:spLocks noChangeShapeType="1"/>
            </p:cNvSpPr>
            <p:nvPr/>
          </p:nvSpPr>
          <p:spPr bwMode="auto">
            <a:xfrm flipV="1">
              <a:off x="1793" y="925"/>
              <a:ext cx="1" cy="547"/>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pic>
        <p:nvPicPr>
          <p:cNvPr id="17" name="Picture 2" descr="E:\My Documents\文档-工作\会议出访\2012.4 MTD workshop at Beijing\photo\DSC00398.JPG"/>
          <p:cNvPicPr>
            <a:picLocks noGrp="1" noChangeAspect="1" noChangeArrowheads="1"/>
          </p:cNvPicPr>
          <p:nvPr>
            <p:ph idx="1"/>
          </p:nvPr>
        </p:nvPicPr>
        <p:blipFill>
          <a:blip r:embed="rId5" cstate="email">
            <a:extLst>
              <a:ext uri="{28A0092B-C50C-407E-A947-70E740481C1C}">
                <a14:useLocalDpi xmlns:a14="http://schemas.microsoft.com/office/drawing/2010/main" val="0"/>
              </a:ext>
            </a:extLst>
          </a:blip>
          <a:srcRect l="13190" t="17393" r="8125"/>
          <a:stretch>
            <a:fillRect/>
          </a:stretch>
        </p:blipFill>
        <p:spPr bwMode="auto">
          <a:xfrm>
            <a:off x="3124200" y="4115362"/>
            <a:ext cx="2810629" cy="196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图片 1"/>
          <p:cNvPicPr>
            <a:picLocks noChangeAspect="1"/>
          </p:cNvPicPr>
          <p:nvPr/>
        </p:nvPicPr>
        <p:blipFill>
          <a:blip r:embed="rId6" cstate="email">
            <a:extLst>
              <a:ext uri="{28A0092B-C50C-407E-A947-70E740481C1C}">
                <a14:useLocalDpi xmlns:a14="http://schemas.microsoft.com/office/drawing/2010/main" val="0"/>
              </a:ext>
            </a:extLst>
          </a:blip>
          <a:srcRect t="14052"/>
          <a:stretch>
            <a:fillRect/>
          </a:stretch>
        </p:blipFill>
        <p:spPr bwMode="auto">
          <a:xfrm>
            <a:off x="6019800" y="4115362"/>
            <a:ext cx="3039253" cy="195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1791909" y="5707468"/>
            <a:ext cx="1246909" cy="369332"/>
          </a:xfrm>
          <a:prstGeom prst="rect">
            <a:avLst/>
          </a:prstGeom>
          <a:noFill/>
        </p:spPr>
        <p:txBody>
          <a:bodyPr wrap="square" rtlCol="0">
            <a:spAutoFit/>
          </a:bodyPr>
          <a:lstStyle/>
          <a:p>
            <a:r>
              <a:rPr lang="en-US" altLang="zh-CN" b="1" dirty="0" smtClean="0">
                <a:solidFill>
                  <a:srgbClr val="FF0000"/>
                </a:solidFill>
              </a:rPr>
              <a:t>MRPC TOF</a:t>
            </a:r>
            <a:endParaRPr lang="zh-CN" altLang="en-US" b="1" dirty="0">
              <a:solidFill>
                <a:srgbClr val="FF0000"/>
              </a:solidFill>
            </a:endParaRPr>
          </a:p>
        </p:txBody>
      </p:sp>
      <p:sp>
        <p:nvSpPr>
          <p:cNvPr id="19" name="文本框 18"/>
          <p:cNvSpPr txBox="1"/>
          <p:nvPr/>
        </p:nvSpPr>
        <p:spPr>
          <a:xfrm>
            <a:off x="4696692" y="5707468"/>
            <a:ext cx="1402596" cy="369332"/>
          </a:xfrm>
          <a:prstGeom prst="rect">
            <a:avLst/>
          </a:prstGeom>
          <a:noFill/>
        </p:spPr>
        <p:txBody>
          <a:bodyPr wrap="square" rtlCol="0">
            <a:spAutoFit/>
          </a:bodyPr>
          <a:lstStyle/>
          <a:p>
            <a:r>
              <a:rPr lang="en-US" altLang="zh-CN" b="1" dirty="0" smtClean="0">
                <a:solidFill>
                  <a:srgbClr val="FF0000"/>
                </a:solidFill>
              </a:rPr>
              <a:t>MRPC MTD</a:t>
            </a:r>
            <a:endParaRPr lang="zh-CN" altLang="en-US" b="1" dirty="0">
              <a:solidFill>
                <a:srgbClr val="FF0000"/>
              </a:solidFill>
            </a:endParaRPr>
          </a:p>
        </p:txBody>
      </p:sp>
      <p:sp>
        <p:nvSpPr>
          <p:cNvPr id="20" name="文本框 19"/>
          <p:cNvSpPr txBox="1"/>
          <p:nvPr/>
        </p:nvSpPr>
        <p:spPr>
          <a:xfrm>
            <a:off x="8386864" y="5773970"/>
            <a:ext cx="704561" cy="369332"/>
          </a:xfrm>
          <a:prstGeom prst="rect">
            <a:avLst/>
          </a:prstGeom>
          <a:noFill/>
        </p:spPr>
        <p:txBody>
          <a:bodyPr wrap="square" rtlCol="0">
            <a:spAutoFit/>
          </a:bodyPr>
          <a:lstStyle/>
          <a:p>
            <a:r>
              <a:rPr lang="en-US" altLang="zh-CN" b="1" dirty="0" smtClean="0">
                <a:solidFill>
                  <a:srgbClr val="FF0000"/>
                </a:solidFill>
              </a:rPr>
              <a:t>MTD</a:t>
            </a:r>
            <a:endParaRPr lang="zh-CN" altLang="en-US" b="1" dirty="0">
              <a:solidFill>
                <a:srgbClr val="FF0000"/>
              </a:solidFill>
            </a:endParaRPr>
          </a:p>
        </p:txBody>
      </p:sp>
    </p:spTree>
    <p:extLst>
      <p:ext uri="{BB962C8B-B14F-4D97-AF65-F5344CB8AC3E}">
        <p14:creationId xmlns:p14="http://schemas.microsoft.com/office/powerpoint/2010/main" val="41569559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descr="http://physicsweb.creighton.edu/rhic/sites/physicsweb.creighton.edu.rhic/files/rhic-garland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61" y="1884359"/>
            <a:ext cx="2703443" cy="1520395"/>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研究</a:t>
            </a:r>
            <a:r>
              <a:rPr lang="zh-CN" altLang="en-US" dirty="0" smtClean="0"/>
              <a:t>成果</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24</a:t>
            </a:fld>
            <a:endParaRPr lang="en-US"/>
          </a:p>
        </p:txBody>
      </p:sp>
      <p:sp>
        <p:nvSpPr>
          <p:cNvPr id="5" name="文本框 4"/>
          <p:cNvSpPr txBox="1"/>
          <p:nvPr/>
        </p:nvSpPr>
        <p:spPr>
          <a:xfrm>
            <a:off x="675861" y="830320"/>
            <a:ext cx="7393039" cy="1015663"/>
          </a:xfrm>
          <a:prstGeom prst="rect">
            <a:avLst/>
          </a:prstGeom>
          <a:noFill/>
        </p:spPr>
        <p:txBody>
          <a:bodyPr wrap="square" rtlCol="0">
            <a:spAutoFit/>
          </a:bodyPr>
          <a:lstStyle/>
          <a:p>
            <a:pPr algn="ctr">
              <a:lnSpc>
                <a:spcPct val="150000"/>
              </a:lnSpc>
            </a:pPr>
            <a:r>
              <a:rPr lang="en-US" altLang="zh-CN" sz="2000" b="1" dirty="0" smtClean="0">
                <a:solidFill>
                  <a:srgbClr val="7030A0"/>
                </a:solidFill>
              </a:rPr>
              <a:t>RICH/STAR</a:t>
            </a:r>
            <a:r>
              <a:rPr lang="zh-CN" altLang="en-US" sz="2000" b="1" dirty="0" smtClean="0">
                <a:solidFill>
                  <a:srgbClr val="7030A0"/>
                </a:solidFill>
              </a:rPr>
              <a:t>相对论重离子对撞</a:t>
            </a:r>
            <a:r>
              <a:rPr lang="en-US" altLang="zh-CN" sz="2000" b="1" dirty="0" smtClean="0">
                <a:solidFill>
                  <a:srgbClr val="7030A0"/>
                </a:solidFill>
              </a:rPr>
              <a:t>,</a:t>
            </a:r>
            <a:r>
              <a:rPr lang="zh-CN" altLang="en-US" sz="2000" b="1" dirty="0">
                <a:solidFill>
                  <a:srgbClr val="7030A0"/>
                </a:solidFill>
              </a:rPr>
              <a:t> </a:t>
            </a:r>
            <a:r>
              <a:rPr lang="zh-CN" altLang="en-US" sz="2000" b="1" dirty="0" smtClean="0">
                <a:solidFill>
                  <a:srgbClr val="7030A0"/>
                </a:solidFill>
              </a:rPr>
              <a:t>寻找夸克胶子等离子体并研究其特性</a:t>
            </a:r>
            <a:r>
              <a:rPr lang="en-US" altLang="zh-CN" sz="2000" b="1" dirty="0" smtClean="0">
                <a:solidFill>
                  <a:srgbClr val="7030A0"/>
                </a:solidFill>
              </a:rPr>
              <a:t>,</a:t>
            </a:r>
            <a:r>
              <a:rPr lang="zh-CN" altLang="en-US" sz="2000" b="1" dirty="0" smtClean="0">
                <a:solidFill>
                  <a:srgbClr val="7030A0"/>
                </a:solidFill>
              </a:rPr>
              <a:t>在极端条件下的</a:t>
            </a:r>
            <a:r>
              <a:rPr lang="en-US" altLang="zh-CN" sz="2000" b="1" dirty="0" smtClean="0">
                <a:solidFill>
                  <a:srgbClr val="7030A0"/>
                </a:solidFill>
              </a:rPr>
              <a:t>QCD</a:t>
            </a:r>
            <a:r>
              <a:rPr lang="zh-CN" altLang="en-US" sz="2000" b="1" dirty="0" smtClean="0">
                <a:solidFill>
                  <a:srgbClr val="7030A0"/>
                </a:solidFill>
              </a:rPr>
              <a:t>的相变及其“涌现”特性</a:t>
            </a:r>
            <a:r>
              <a:rPr lang="zh-CN" altLang="en-US" sz="2000" b="1" dirty="0">
                <a:solidFill>
                  <a:srgbClr val="7030A0"/>
                </a:solidFill>
              </a:rPr>
              <a:t>。</a:t>
            </a:r>
          </a:p>
        </p:txBody>
      </p:sp>
      <p:sp>
        <p:nvSpPr>
          <p:cNvPr id="7" name="文本框 6"/>
          <p:cNvSpPr txBox="1"/>
          <p:nvPr/>
        </p:nvSpPr>
        <p:spPr>
          <a:xfrm>
            <a:off x="3763617" y="1778153"/>
            <a:ext cx="5174441" cy="2169825"/>
          </a:xfrm>
          <a:prstGeom prst="rect">
            <a:avLst/>
          </a:prstGeom>
          <a:noFill/>
          <a:ln>
            <a:solidFill>
              <a:srgbClr val="FFC000"/>
            </a:solidFill>
          </a:ln>
        </p:spPr>
        <p:txBody>
          <a:bodyPr wrap="square" rtlCol="0">
            <a:spAutoFit/>
          </a:bodyPr>
          <a:lstStyle/>
          <a:p>
            <a:pPr algn="ctr">
              <a:lnSpc>
                <a:spcPts val="2660"/>
              </a:lnSpc>
            </a:pPr>
            <a:r>
              <a:rPr lang="zh-CN" altLang="en-US" b="1" dirty="0" smtClean="0">
                <a:solidFill>
                  <a:srgbClr val="0000FF"/>
                </a:solidFill>
              </a:rPr>
              <a:t>科大承担探测</a:t>
            </a:r>
            <a:r>
              <a:rPr lang="zh-CN" altLang="en-US" b="1" dirty="0">
                <a:solidFill>
                  <a:srgbClr val="0000FF"/>
                </a:solidFill>
              </a:rPr>
              <a:t>器</a:t>
            </a:r>
            <a:r>
              <a:rPr lang="zh-CN" altLang="en-US" b="1" dirty="0" smtClean="0">
                <a:solidFill>
                  <a:srgbClr val="0000FF"/>
                </a:solidFill>
              </a:rPr>
              <a:t>项目</a:t>
            </a:r>
            <a:endParaRPr lang="en-US" altLang="zh-CN" b="1" dirty="0" smtClean="0">
              <a:solidFill>
                <a:srgbClr val="0000FF"/>
              </a:solidFill>
            </a:endParaRPr>
          </a:p>
          <a:p>
            <a:pPr marL="285750" indent="-285750">
              <a:lnSpc>
                <a:spcPts val="2660"/>
              </a:lnSpc>
              <a:buFont typeface="Wingdings" panose="05000000000000000000" pitchFamily="2" charset="2"/>
              <a:buChar char="l"/>
            </a:pPr>
            <a:r>
              <a:rPr lang="zh-CN" altLang="en-US" b="1" dirty="0" smtClean="0">
                <a:solidFill>
                  <a:srgbClr val="0070C0"/>
                </a:solidFill>
              </a:rPr>
              <a:t>基于</a:t>
            </a:r>
            <a:r>
              <a:rPr lang="en-US" altLang="zh-CN" b="1" dirty="0" smtClean="0">
                <a:solidFill>
                  <a:srgbClr val="0070C0"/>
                </a:solidFill>
              </a:rPr>
              <a:t>MRPC</a:t>
            </a:r>
            <a:r>
              <a:rPr lang="zh-CN" altLang="en-US" b="1" dirty="0" smtClean="0">
                <a:solidFill>
                  <a:srgbClr val="0070C0"/>
                </a:solidFill>
              </a:rPr>
              <a:t>技术的飞行时间谱仪</a:t>
            </a:r>
            <a:r>
              <a:rPr lang="en-US" altLang="zh-CN" b="1" dirty="0" smtClean="0">
                <a:solidFill>
                  <a:srgbClr val="0070C0"/>
                </a:solidFill>
              </a:rPr>
              <a:t>(TOF):</a:t>
            </a:r>
            <a:r>
              <a:rPr lang="zh-CN" altLang="en-US" b="1" dirty="0" smtClean="0">
                <a:solidFill>
                  <a:srgbClr val="0070C0"/>
                </a:solidFill>
              </a:rPr>
              <a:t> </a:t>
            </a:r>
            <a:endParaRPr lang="en-US" altLang="zh-CN" b="1" dirty="0" smtClean="0">
              <a:solidFill>
                <a:srgbClr val="0070C0"/>
              </a:solidFill>
            </a:endParaRPr>
          </a:p>
          <a:p>
            <a:pPr>
              <a:lnSpc>
                <a:spcPts val="2660"/>
              </a:lnSpc>
            </a:pPr>
            <a:r>
              <a:rPr lang="en-US" altLang="zh-CN" b="1" dirty="0">
                <a:solidFill>
                  <a:srgbClr val="0070C0"/>
                </a:solidFill>
              </a:rPr>
              <a:t> </a:t>
            </a:r>
            <a:r>
              <a:rPr lang="en-US" altLang="zh-CN" b="1" dirty="0" smtClean="0">
                <a:solidFill>
                  <a:srgbClr val="0070C0"/>
                </a:solidFill>
              </a:rPr>
              <a:t>       </a:t>
            </a:r>
            <a:r>
              <a:rPr lang="zh-CN" altLang="en-US" b="1" dirty="0" smtClean="0">
                <a:solidFill>
                  <a:srgbClr val="0070C0"/>
                </a:solidFill>
              </a:rPr>
              <a:t>该技术第一次在大型粒子物理实验上运用。</a:t>
            </a:r>
            <a:r>
              <a:rPr lang="en-US" altLang="zh-CN" b="1" dirty="0" smtClean="0">
                <a:solidFill>
                  <a:srgbClr val="0070C0"/>
                </a:solidFill>
              </a:rPr>
              <a:t> </a:t>
            </a:r>
          </a:p>
          <a:p>
            <a:pPr marL="285750" indent="-285750">
              <a:lnSpc>
                <a:spcPts val="2660"/>
              </a:lnSpc>
              <a:buFont typeface="Wingdings" panose="05000000000000000000" pitchFamily="2" charset="2"/>
              <a:buChar char="l"/>
            </a:pPr>
            <a:r>
              <a:rPr lang="zh-CN" altLang="en-US" b="1" dirty="0" smtClean="0">
                <a:solidFill>
                  <a:srgbClr val="0070C0"/>
                </a:solidFill>
              </a:rPr>
              <a:t>基于</a:t>
            </a:r>
            <a:r>
              <a:rPr lang="en-US" altLang="zh-CN" b="1" dirty="0" smtClean="0">
                <a:solidFill>
                  <a:srgbClr val="0070C0"/>
                </a:solidFill>
              </a:rPr>
              <a:t>MPRC</a:t>
            </a:r>
            <a:r>
              <a:rPr lang="zh-CN" altLang="en-US" b="1" dirty="0" smtClean="0">
                <a:solidFill>
                  <a:srgbClr val="0070C0"/>
                </a:solidFill>
              </a:rPr>
              <a:t>技术的缪子谱仪</a:t>
            </a:r>
            <a:r>
              <a:rPr lang="en-US" altLang="zh-CN" b="1" dirty="0" smtClean="0">
                <a:solidFill>
                  <a:srgbClr val="0070C0"/>
                </a:solidFill>
              </a:rPr>
              <a:t>(MTD)</a:t>
            </a:r>
            <a:endParaRPr lang="en-US" altLang="zh-CN" dirty="0" smtClean="0"/>
          </a:p>
          <a:p>
            <a:pPr algn="ctr">
              <a:lnSpc>
                <a:spcPts val="2660"/>
              </a:lnSpc>
            </a:pPr>
            <a:r>
              <a:rPr lang="zh-CN" altLang="en-US" b="1" dirty="0" smtClean="0">
                <a:solidFill>
                  <a:srgbClr val="FF0000"/>
                </a:solidFill>
              </a:rPr>
              <a:t>科大</a:t>
            </a:r>
            <a:r>
              <a:rPr lang="en-US" altLang="zh-CN" b="1" dirty="0" smtClean="0">
                <a:solidFill>
                  <a:srgbClr val="FF0000"/>
                </a:solidFill>
              </a:rPr>
              <a:t>MRPC</a:t>
            </a:r>
            <a:r>
              <a:rPr lang="zh-CN" altLang="en-US" b="1" dirty="0" smtClean="0">
                <a:solidFill>
                  <a:srgbClr val="FF0000"/>
                </a:solidFill>
              </a:rPr>
              <a:t>向高时间分辨，高计数率，高颗粒度发展，保持世界领先水平，已成功运用于多个实验</a:t>
            </a:r>
            <a:endParaRPr lang="zh-CN" altLang="en-US" b="1" dirty="0">
              <a:solidFill>
                <a:srgbClr val="FF0000"/>
              </a:solidFill>
            </a:endParaRPr>
          </a:p>
        </p:txBody>
      </p:sp>
      <p:sp>
        <p:nvSpPr>
          <p:cNvPr id="17" name="文本框 16"/>
          <p:cNvSpPr txBox="1"/>
          <p:nvPr/>
        </p:nvSpPr>
        <p:spPr>
          <a:xfrm>
            <a:off x="282642" y="4287432"/>
            <a:ext cx="4077380" cy="2336537"/>
          </a:xfrm>
          <a:prstGeom prst="rect">
            <a:avLst/>
          </a:prstGeom>
          <a:noFill/>
          <a:ln w="9525">
            <a:solidFill>
              <a:srgbClr val="FFC000"/>
            </a:solidFill>
          </a:ln>
        </p:spPr>
        <p:txBody>
          <a:bodyPr wrap="square" rtlCol="0">
            <a:spAutoFit/>
          </a:bodyPr>
          <a:lstStyle/>
          <a:p>
            <a:pPr algn="ctr">
              <a:lnSpc>
                <a:spcPts val="2520"/>
              </a:lnSpc>
            </a:pPr>
            <a:r>
              <a:rPr lang="zh-CN" altLang="en-US" b="1" dirty="0" smtClean="0">
                <a:solidFill>
                  <a:srgbClr val="0000FF"/>
                </a:solidFill>
              </a:rPr>
              <a:t>围绕研制的探测器</a:t>
            </a:r>
            <a:endParaRPr lang="en-US" altLang="zh-CN" b="1" dirty="0" smtClean="0">
              <a:solidFill>
                <a:srgbClr val="0000FF"/>
              </a:solidFill>
            </a:endParaRPr>
          </a:p>
          <a:p>
            <a:pPr algn="ctr">
              <a:lnSpc>
                <a:spcPts val="2520"/>
              </a:lnSpc>
            </a:pPr>
            <a:r>
              <a:rPr lang="zh-CN" altLang="en-US" b="1" dirty="0" smtClean="0">
                <a:solidFill>
                  <a:srgbClr val="0000FF"/>
                </a:solidFill>
              </a:rPr>
              <a:t>进行以我为主的物理分析工作</a:t>
            </a:r>
            <a:endParaRPr lang="en-US" altLang="zh-CN" b="1" dirty="0" smtClean="0"/>
          </a:p>
          <a:p>
            <a:pPr algn="ctr">
              <a:lnSpc>
                <a:spcPts val="2520"/>
              </a:lnSpc>
            </a:pPr>
            <a:r>
              <a:rPr lang="en-US" altLang="zh-CN" b="1" dirty="0">
                <a:solidFill>
                  <a:srgbClr val="FF0000"/>
                </a:solidFill>
              </a:rPr>
              <a:t>STAR</a:t>
            </a:r>
            <a:r>
              <a:rPr lang="zh-CN" altLang="en-US" b="1" dirty="0">
                <a:solidFill>
                  <a:srgbClr val="FF0000"/>
                </a:solidFill>
              </a:rPr>
              <a:t>至今发表</a:t>
            </a:r>
            <a:r>
              <a:rPr lang="en-US" altLang="zh-CN" b="1" dirty="0">
                <a:solidFill>
                  <a:srgbClr val="FF0000"/>
                </a:solidFill>
              </a:rPr>
              <a:t>181</a:t>
            </a:r>
            <a:r>
              <a:rPr lang="zh-CN" altLang="en-US" b="1" dirty="0">
                <a:solidFill>
                  <a:srgbClr val="FF0000"/>
                </a:solidFill>
              </a:rPr>
              <a:t>篇物理文章，</a:t>
            </a:r>
            <a:endParaRPr lang="en-US" altLang="zh-CN" b="1" dirty="0">
              <a:solidFill>
                <a:srgbClr val="FF0000"/>
              </a:solidFill>
            </a:endParaRPr>
          </a:p>
          <a:p>
            <a:pPr algn="ctr">
              <a:lnSpc>
                <a:spcPts val="2520"/>
              </a:lnSpc>
            </a:pPr>
            <a:r>
              <a:rPr lang="zh-CN" altLang="en-US" b="1" dirty="0">
                <a:solidFill>
                  <a:srgbClr val="FF0000"/>
                </a:solidFill>
              </a:rPr>
              <a:t>科大作为主要</a:t>
            </a:r>
            <a:r>
              <a:rPr lang="zh-CN" altLang="en-US" b="1" dirty="0" smtClean="0">
                <a:solidFill>
                  <a:srgbClr val="FF0000"/>
                </a:solidFill>
              </a:rPr>
              <a:t>作者发表</a:t>
            </a:r>
            <a:r>
              <a:rPr lang="zh-CN" altLang="en-US" b="1" dirty="0">
                <a:solidFill>
                  <a:srgbClr val="FF0000"/>
                </a:solidFill>
              </a:rPr>
              <a:t>文章</a:t>
            </a:r>
            <a:r>
              <a:rPr lang="en-US" altLang="zh-CN" b="1" dirty="0" smtClean="0">
                <a:solidFill>
                  <a:srgbClr val="FF0000"/>
                </a:solidFill>
              </a:rPr>
              <a:t>21</a:t>
            </a:r>
            <a:r>
              <a:rPr lang="zh-CN" altLang="en-US" b="1" dirty="0" smtClean="0">
                <a:solidFill>
                  <a:srgbClr val="FF0000"/>
                </a:solidFill>
              </a:rPr>
              <a:t>篇</a:t>
            </a:r>
            <a:endParaRPr lang="en-US" altLang="zh-CN" b="1" dirty="0" smtClean="0">
              <a:solidFill>
                <a:srgbClr val="FF0000"/>
              </a:solidFill>
            </a:endParaRPr>
          </a:p>
          <a:p>
            <a:pPr algn="ctr">
              <a:lnSpc>
                <a:spcPts val="2520"/>
              </a:lnSpc>
            </a:pPr>
            <a:r>
              <a:rPr lang="zh-CN" altLang="en-US" b="1" dirty="0" smtClean="0">
                <a:solidFill>
                  <a:srgbClr val="0000FF"/>
                </a:solidFill>
              </a:rPr>
              <a:t>中科院院长特别奖（董昕）</a:t>
            </a:r>
            <a:endParaRPr lang="en-US" altLang="zh-CN" b="1" dirty="0" smtClean="0">
              <a:solidFill>
                <a:srgbClr val="0000FF"/>
              </a:solidFill>
            </a:endParaRPr>
          </a:p>
          <a:p>
            <a:pPr algn="ctr">
              <a:lnSpc>
                <a:spcPts val="2520"/>
              </a:lnSpc>
            </a:pPr>
            <a:r>
              <a:rPr lang="en-US" altLang="zh-CN" b="1" dirty="0" smtClean="0">
                <a:solidFill>
                  <a:srgbClr val="0000FF"/>
                </a:solidFill>
              </a:rPr>
              <a:t>RHIC&amp;AGS </a:t>
            </a:r>
            <a:r>
              <a:rPr lang="zh-CN" altLang="en-US" b="1" dirty="0" smtClean="0">
                <a:solidFill>
                  <a:srgbClr val="0000FF"/>
                </a:solidFill>
              </a:rPr>
              <a:t>博士论文优秀奖（唐泽波）</a:t>
            </a:r>
            <a:endParaRPr lang="en-US" altLang="zh-CN" b="1" dirty="0" smtClean="0">
              <a:solidFill>
                <a:srgbClr val="0000FF"/>
              </a:solidFill>
            </a:endParaRPr>
          </a:p>
          <a:p>
            <a:pPr algn="ctr">
              <a:lnSpc>
                <a:spcPts val="2520"/>
              </a:lnSpc>
            </a:pPr>
            <a:r>
              <a:rPr lang="zh-CN" altLang="en-US" b="1" dirty="0" smtClean="0">
                <a:solidFill>
                  <a:srgbClr val="0000FF"/>
                </a:solidFill>
              </a:rPr>
              <a:t>若干中科院院长奖、中科院优博论文</a:t>
            </a:r>
            <a:endParaRPr lang="en-US" altLang="zh-CN" b="1" dirty="0" smtClean="0">
              <a:solidFill>
                <a:srgbClr val="0000FF"/>
              </a:solidFill>
            </a:endParaRPr>
          </a:p>
        </p:txBody>
      </p:sp>
      <p:grpSp>
        <p:nvGrpSpPr>
          <p:cNvPr id="20" name="组合 19"/>
          <p:cNvGrpSpPr/>
          <p:nvPr/>
        </p:nvGrpSpPr>
        <p:grpSpPr>
          <a:xfrm>
            <a:off x="4401879" y="4290568"/>
            <a:ext cx="4466379" cy="2336537"/>
            <a:chOff x="3983421" y="3793730"/>
            <a:chExt cx="4466379" cy="2581135"/>
          </a:xfrm>
        </p:grpSpPr>
        <p:pic>
          <p:nvPicPr>
            <p:cNvPr id="8" name="Picture 4"/>
            <p:cNvPicPr>
              <a:picLocks noChangeAspect="1" noChangeArrowheads="1"/>
            </p:cNvPicPr>
            <p:nvPr/>
          </p:nvPicPr>
          <p:blipFill>
            <a:blip r:embed="rId3"/>
            <a:srcRect/>
            <a:stretch>
              <a:fillRect/>
            </a:stretch>
          </p:blipFill>
          <p:spPr bwMode="auto">
            <a:xfrm>
              <a:off x="6335346" y="3861416"/>
              <a:ext cx="2114454" cy="251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1" name="Group 9"/>
            <p:cNvGrpSpPr>
              <a:grpSpLocks/>
            </p:cNvGrpSpPr>
            <p:nvPr/>
          </p:nvGrpSpPr>
          <p:grpSpPr bwMode="auto">
            <a:xfrm>
              <a:off x="5173750" y="6000750"/>
              <a:ext cx="695490" cy="296334"/>
              <a:chOff x="3962396" y="5029200"/>
              <a:chExt cx="2743200" cy="914400"/>
            </a:xfrm>
          </p:grpSpPr>
          <p:sp>
            <p:nvSpPr>
              <p:cNvPr id="12" name="Rectangle 8"/>
              <p:cNvSpPr>
                <a:spLocks noChangeArrowheads="1"/>
              </p:cNvSpPr>
              <p:nvPr/>
            </p:nvSpPr>
            <p:spPr bwMode="auto">
              <a:xfrm>
                <a:off x="3962396" y="5029200"/>
                <a:ext cx="2743200" cy="914400"/>
              </a:xfrm>
              <a:prstGeom prst="rect">
                <a:avLst/>
              </a:prstGeom>
              <a:solidFill>
                <a:srgbClr val="FFFFFF"/>
              </a:solidFill>
              <a:ln w="9528">
                <a:solidFill>
                  <a:srgbClr val="FFFFFF"/>
                </a:solidFill>
                <a:round/>
                <a:headEnd/>
                <a:tailEnd/>
              </a:ln>
            </p:spPr>
            <p:txBody>
              <a:bodyPr/>
              <a:lstStyle>
                <a:lvl1pPr eaLnBrk="0" hangingPunct="0">
                  <a:defRPr sz="3200" b="1">
                    <a:solidFill>
                      <a:srgbClr val="990033"/>
                    </a:solidFill>
                    <a:latin typeface="Arial" panose="020B0604020202020204" pitchFamily="34" charset="0"/>
                    <a:ea typeface="宋体" panose="02010600030101010101" pitchFamily="2" charset="-122"/>
                  </a:defRPr>
                </a:lvl1pPr>
                <a:lvl2pPr marL="742950" indent="-285750" eaLnBrk="0" hangingPunct="0">
                  <a:defRPr sz="3200" b="1">
                    <a:solidFill>
                      <a:srgbClr val="990033"/>
                    </a:solidFill>
                    <a:latin typeface="Arial" panose="020B0604020202020204" pitchFamily="34" charset="0"/>
                    <a:ea typeface="宋体" panose="02010600030101010101" pitchFamily="2" charset="-122"/>
                  </a:defRPr>
                </a:lvl2pPr>
                <a:lvl3pPr marL="1143000" indent="-228600" eaLnBrk="0" hangingPunct="0">
                  <a:defRPr sz="3200" b="1">
                    <a:solidFill>
                      <a:srgbClr val="990033"/>
                    </a:solidFill>
                    <a:latin typeface="Arial" panose="020B0604020202020204" pitchFamily="34" charset="0"/>
                    <a:ea typeface="宋体" panose="02010600030101010101" pitchFamily="2" charset="-122"/>
                  </a:defRPr>
                </a:lvl3pPr>
                <a:lvl4pPr marL="1600200" indent="-228600" eaLnBrk="0" hangingPunct="0">
                  <a:defRPr sz="3200" b="1">
                    <a:solidFill>
                      <a:srgbClr val="990033"/>
                    </a:solidFill>
                    <a:latin typeface="Arial" panose="020B0604020202020204" pitchFamily="34" charset="0"/>
                    <a:ea typeface="宋体" panose="02010600030101010101" pitchFamily="2" charset="-122"/>
                  </a:defRPr>
                </a:lvl4pPr>
                <a:lvl5pPr marL="2057400" indent="-228600" eaLnBrk="0" hangingPunct="0">
                  <a:defRPr sz="3200" b="1">
                    <a:solidFill>
                      <a:srgbClr val="9900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rgbClr val="9900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rgbClr val="9900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rgbClr val="9900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rgbClr val="990033"/>
                    </a:solidFill>
                    <a:latin typeface="Arial" panose="020B0604020202020204" pitchFamily="34" charset="0"/>
                    <a:ea typeface="宋体" panose="02010600030101010101" pitchFamily="2" charset="-122"/>
                  </a:defRPr>
                </a:lvl9pPr>
              </a:lstStyle>
              <a:p>
                <a:pPr eaLnBrk="1" hangingPunct="1"/>
                <a:endParaRPr lang="zh-CN" altLang="zh-CN" sz="1800" b="0">
                  <a:solidFill>
                    <a:srgbClr val="000000"/>
                  </a:solidFill>
                  <a:cs typeface="Arial" panose="020B0604020202020204" pitchFamily="34" charset="0"/>
                </a:endParaRPr>
              </a:p>
            </p:txBody>
          </p:sp>
          <p:pic>
            <p:nvPicPr>
              <p:cNvPr id="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181603"/>
                <a:ext cx="2425702" cy="55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6"/>
            <p:cNvPicPr>
              <a:picLocks noChangeAspect="1" noChangeArrowheads="1"/>
            </p:cNvPicPr>
            <p:nvPr/>
          </p:nvPicPr>
          <p:blipFill>
            <a:blip r:embed="rId5">
              <a:lum bright="-20000" contrast="60000"/>
            </a:blip>
            <a:srcRect/>
            <a:stretch>
              <a:fillRect/>
            </a:stretch>
          </p:blipFill>
          <p:spPr bwMode="auto">
            <a:xfrm>
              <a:off x="3983421" y="3793730"/>
              <a:ext cx="2175641" cy="14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2116" y="5973562"/>
              <a:ext cx="763872" cy="32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7008" y="5240683"/>
              <a:ext cx="868974" cy="72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11040022_7_BlkBg.gif"/>
            <p:cNvPicPr>
              <a:picLocks noChangeAspect="1"/>
            </p:cNvPicPr>
            <p:nvPr/>
          </p:nvPicPr>
          <p:blipFill>
            <a:blip r:embed="rId8">
              <a:extLst>
                <a:ext uri="{28A0092B-C50C-407E-A947-70E740481C1C}">
                  <a14:useLocalDpi xmlns:a14="http://schemas.microsoft.com/office/drawing/2010/main" val="0"/>
                </a:ext>
              </a:extLst>
            </a:blip>
            <a:srcRect l="12218" t="7341" r="12218" b="14682"/>
            <a:stretch>
              <a:fillRect/>
            </a:stretch>
          </p:blipFill>
          <p:spPr bwMode="auto">
            <a:xfrm>
              <a:off x="4323136" y="5250690"/>
              <a:ext cx="763872" cy="71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p:cNvSpPr txBox="1"/>
          <p:nvPr/>
        </p:nvSpPr>
        <p:spPr>
          <a:xfrm>
            <a:off x="838910" y="3421231"/>
            <a:ext cx="2682147" cy="707886"/>
          </a:xfrm>
          <a:prstGeom prst="rect">
            <a:avLst/>
          </a:prstGeom>
          <a:noFill/>
        </p:spPr>
        <p:txBody>
          <a:bodyPr wrap="square" rtlCol="0">
            <a:spAutoFit/>
          </a:bodyPr>
          <a:lstStyle/>
          <a:p>
            <a:pPr algn="ctr"/>
            <a:r>
              <a:rPr lang="en-US" altLang="zh-CN" sz="2000" b="1" dirty="0" smtClean="0">
                <a:solidFill>
                  <a:srgbClr val="FF0000"/>
                </a:solidFill>
              </a:rPr>
              <a:t>4</a:t>
            </a:r>
            <a:r>
              <a:rPr lang="zh-CN" altLang="en-US" sz="2000" b="1" dirty="0" smtClean="0">
                <a:solidFill>
                  <a:srgbClr val="FF0000"/>
                </a:solidFill>
              </a:rPr>
              <a:t>位教师、</a:t>
            </a:r>
            <a:r>
              <a:rPr lang="en-US" altLang="zh-CN" sz="2000" b="1" dirty="0" smtClean="0">
                <a:solidFill>
                  <a:srgbClr val="FF0000"/>
                </a:solidFill>
              </a:rPr>
              <a:t>10</a:t>
            </a:r>
            <a:r>
              <a:rPr lang="zh-CN" altLang="en-US" sz="2000" b="1" dirty="0" smtClean="0">
                <a:solidFill>
                  <a:srgbClr val="FF0000"/>
                </a:solidFill>
              </a:rPr>
              <a:t>位学生、探测器维护升级　</a:t>
            </a:r>
            <a:endParaRPr lang="zh-CN" altLang="en-US" sz="2000" b="1" dirty="0">
              <a:solidFill>
                <a:srgbClr val="FF0000"/>
              </a:solidFill>
            </a:endParaRPr>
          </a:p>
        </p:txBody>
      </p:sp>
    </p:spTree>
    <p:extLst>
      <p:ext uri="{BB962C8B-B14F-4D97-AF65-F5344CB8AC3E}">
        <p14:creationId xmlns:p14="http://schemas.microsoft.com/office/powerpoint/2010/main" val="2078873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粒子物理与原子核物理专业介绍</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25</a:t>
            </a:fld>
            <a:endParaRPr lang="en-US" dirty="0"/>
          </a:p>
        </p:txBody>
      </p:sp>
      <p:sp>
        <p:nvSpPr>
          <p:cNvPr id="6" name="标题 5"/>
          <p:cNvSpPr>
            <a:spLocks noGrp="1"/>
          </p:cNvSpPr>
          <p:nvPr>
            <p:ph type="title"/>
          </p:nvPr>
        </p:nvSpPr>
        <p:spPr/>
        <p:txBody>
          <a:bodyPr/>
          <a:lstStyle/>
          <a:p>
            <a:r>
              <a:rPr lang="zh-CN" altLang="en-US" sz="4000" dirty="0" smtClean="0">
                <a:latin typeface="华文楷体" panose="02010600040101010101" pitchFamily="2" charset="-122"/>
                <a:ea typeface="华文楷体" panose="02010600040101010101" pitchFamily="2" charset="-122"/>
              </a:rPr>
              <a:t>空间暗物质粒子探测卫星</a:t>
            </a:r>
            <a:r>
              <a:rPr lang="zh-CN" altLang="en-US" sz="4000" dirty="0" smtClean="0">
                <a:ea typeface="华文楷体" panose="02010600040101010101" pitchFamily="2" charset="-122"/>
              </a:rPr>
              <a:t>（</a:t>
            </a:r>
            <a:r>
              <a:rPr lang="en-US" altLang="zh-CN" sz="4000" dirty="0" smtClean="0"/>
              <a:t>DAMPE</a:t>
            </a:r>
            <a:r>
              <a:rPr lang="zh-CN" altLang="en-US" sz="4000" dirty="0" smtClean="0">
                <a:ea typeface="华文楷体" panose="02010600040101010101" pitchFamily="2" charset="-122"/>
              </a:rPr>
              <a:t>）</a:t>
            </a:r>
            <a:endParaRPr lang="zh-CN" altLang="en-US" sz="4000" dirty="0">
              <a:ea typeface="华文楷体" panose="02010600040101010101" pitchFamily="2" charset="-122"/>
            </a:endParaRPr>
          </a:p>
        </p:txBody>
      </p:sp>
      <p:pic>
        <p:nvPicPr>
          <p:cNvPr id="7" name="内容占位符 6"/>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85766" y="887029"/>
            <a:ext cx="8958234" cy="5469321"/>
          </a:xfrm>
          <a:prstGeom prst="rect">
            <a:avLst/>
          </a:prstGeom>
        </p:spPr>
      </p:pic>
      <p:sp>
        <p:nvSpPr>
          <p:cNvPr id="8" name="TextBox 7"/>
          <p:cNvSpPr txBox="1"/>
          <p:nvPr/>
        </p:nvSpPr>
        <p:spPr>
          <a:xfrm>
            <a:off x="5908372" y="4540468"/>
            <a:ext cx="3057247" cy="1815882"/>
          </a:xfrm>
          <a:prstGeom prst="rect">
            <a:avLst/>
          </a:prstGeom>
          <a:noFill/>
        </p:spPr>
        <p:txBody>
          <a:bodyPr wrap="none" rtlCol="0">
            <a:spAutoFit/>
          </a:bodyPr>
          <a:lstStyle/>
          <a:p>
            <a:r>
              <a:rPr lang="zh-CN" altLang="en-US" sz="2800" b="1" dirty="0" smtClean="0">
                <a:solidFill>
                  <a:srgbClr val="FFFF00"/>
                </a:solidFill>
                <a:latin typeface="华文楷体" panose="02010600040101010101" pitchFamily="2" charset="-122"/>
                <a:ea typeface="华文楷体" panose="02010600040101010101" pitchFamily="2" charset="-122"/>
              </a:rPr>
              <a:t>南京紫金山天文台</a:t>
            </a:r>
            <a:endParaRPr lang="en-US" altLang="zh-CN" sz="2800" b="1" dirty="0" smtClean="0">
              <a:solidFill>
                <a:srgbClr val="FFFF00"/>
              </a:solidFill>
              <a:latin typeface="华文楷体" panose="02010600040101010101" pitchFamily="2" charset="-122"/>
              <a:ea typeface="华文楷体" panose="02010600040101010101" pitchFamily="2" charset="-122"/>
            </a:endParaRPr>
          </a:p>
          <a:p>
            <a:r>
              <a:rPr lang="zh-CN" altLang="en-US" sz="2800" b="1" dirty="0">
                <a:solidFill>
                  <a:srgbClr val="FFFF00"/>
                </a:solidFill>
                <a:latin typeface="华文楷体" panose="02010600040101010101" pitchFamily="2" charset="-122"/>
                <a:ea typeface="华文楷体" panose="02010600040101010101" pitchFamily="2" charset="-122"/>
              </a:rPr>
              <a:t>中国科学技术</a:t>
            </a:r>
            <a:r>
              <a:rPr lang="zh-CN" altLang="en-US" sz="2800" b="1" dirty="0" smtClean="0">
                <a:solidFill>
                  <a:srgbClr val="FFFF00"/>
                </a:solidFill>
                <a:latin typeface="华文楷体" panose="02010600040101010101" pitchFamily="2" charset="-122"/>
                <a:ea typeface="华文楷体" panose="02010600040101010101" pitchFamily="2" charset="-122"/>
              </a:rPr>
              <a:t>大学</a:t>
            </a:r>
            <a:endParaRPr lang="en-US" sz="2800" b="1" dirty="0" smtClean="0">
              <a:solidFill>
                <a:srgbClr val="FFFF00"/>
              </a:solidFill>
              <a:latin typeface="华文楷体" panose="02010600040101010101" pitchFamily="2" charset="-122"/>
              <a:ea typeface="华文楷体" panose="02010600040101010101" pitchFamily="2" charset="-122"/>
            </a:endParaRPr>
          </a:p>
          <a:p>
            <a:r>
              <a:rPr lang="zh-CN" altLang="en-US" sz="2800" b="1" dirty="0" smtClean="0">
                <a:solidFill>
                  <a:srgbClr val="FFFF00"/>
                </a:solidFill>
                <a:latin typeface="华文楷体" panose="02010600040101010101" pitchFamily="2" charset="-122"/>
                <a:ea typeface="华文楷体" panose="02010600040101010101" pitchFamily="2" charset="-122"/>
              </a:rPr>
              <a:t>高能物理研究所</a:t>
            </a:r>
            <a:endParaRPr lang="en-US" altLang="zh-CN" sz="2800" b="1" dirty="0" smtClean="0">
              <a:solidFill>
                <a:srgbClr val="FFFF00"/>
              </a:solidFill>
              <a:latin typeface="华文楷体" panose="02010600040101010101" pitchFamily="2" charset="-122"/>
              <a:ea typeface="华文楷体" panose="02010600040101010101" pitchFamily="2" charset="-122"/>
            </a:endParaRPr>
          </a:p>
          <a:p>
            <a:r>
              <a:rPr lang="zh-CN" altLang="en-US" sz="2800" b="1" dirty="0" smtClean="0">
                <a:solidFill>
                  <a:srgbClr val="FFFF00"/>
                </a:solidFill>
                <a:latin typeface="华文楷体" panose="02010600040101010101" pitchFamily="2" charset="-122"/>
                <a:ea typeface="华文楷体" panose="02010600040101010101" pitchFamily="2" charset="-122"/>
              </a:rPr>
              <a:t>近代物理研究所</a:t>
            </a:r>
            <a:endParaRPr lang="en-US" sz="2800" b="1" dirty="0" smtClean="0">
              <a:solidFill>
                <a:srgbClr val="FFFF00"/>
              </a:solidFill>
              <a:latin typeface="华文楷体" panose="02010600040101010101" pitchFamily="2" charset="-122"/>
              <a:ea typeface="华文楷体" panose="02010600040101010101" pitchFamily="2" charset="-122"/>
            </a:endParaRPr>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53200" y="887029"/>
            <a:ext cx="2049517" cy="144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522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zh-CN" altLang="en-US" smtClean="0"/>
              <a:t>粒子物理与原子核物理专业介绍</a:t>
            </a:r>
            <a:endParaRPr 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26</a:t>
            </a:fld>
            <a:endParaRPr lang="en-US" dirty="0"/>
          </a:p>
        </p:txBody>
      </p:sp>
      <p:sp>
        <p:nvSpPr>
          <p:cNvPr id="5" name="标题 4"/>
          <p:cNvSpPr>
            <a:spLocks noGrp="1"/>
          </p:cNvSpPr>
          <p:nvPr>
            <p:ph type="title"/>
          </p:nvPr>
        </p:nvSpPr>
        <p:spPr>
          <a:xfrm>
            <a:off x="230659" y="50539"/>
            <a:ext cx="8070061" cy="714850"/>
          </a:xfrm>
        </p:spPr>
        <p:txBody>
          <a:bodyPr>
            <a:normAutofit fontScale="90000"/>
          </a:bodyPr>
          <a:lstStyle/>
          <a:p>
            <a:r>
              <a:rPr lang="zh-CN" altLang="en-US" sz="4000" dirty="0" smtClean="0">
                <a:latin typeface="华文楷体" panose="02010600040101010101" pitchFamily="2" charset="-122"/>
                <a:ea typeface="华文楷体" panose="02010600040101010101" pitchFamily="2" charset="-122"/>
              </a:rPr>
              <a:t>获得</a:t>
            </a:r>
            <a:r>
              <a:rPr lang="zh-CN" altLang="en-US" sz="4000" dirty="0">
                <a:latin typeface="华文楷体" panose="02010600040101010101" pitchFamily="2" charset="-122"/>
                <a:ea typeface="华文楷体" panose="02010600040101010101" pitchFamily="2" charset="-122"/>
              </a:rPr>
              <a:t>目前</a:t>
            </a:r>
            <a:r>
              <a:rPr lang="zh-CN" altLang="en-US" sz="4000" dirty="0" smtClean="0">
                <a:latin typeface="华文楷体" panose="02010600040101010101" pitchFamily="2" charset="-122"/>
                <a:ea typeface="华文楷体" panose="02010600040101010101" pitchFamily="2" charset="-122"/>
              </a:rPr>
              <a:t>最</a:t>
            </a:r>
            <a:r>
              <a:rPr lang="zh-CN" altLang="en-US" sz="4000" dirty="0">
                <a:latin typeface="华文楷体" panose="02010600040101010101" pitchFamily="2" charset="-122"/>
                <a:ea typeface="华文楷体" panose="02010600040101010101" pitchFamily="2" charset="-122"/>
              </a:rPr>
              <a:t>精确的高能电子宇宙线能谱</a:t>
            </a:r>
          </a:p>
        </p:txBody>
      </p:sp>
      <p:pic>
        <p:nvPicPr>
          <p:cNvPr id="2" name="图片 1"/>
          <p:cNvPicPr>
            <a:picLocks noChangeAspect="1"/>
          </p:cNvPicPr>
          <p:nvPr/>
        </p:nvPicPr>
        <p:blipFill>
          <a:blip r:embed="rId2"/>
          <a:stretch>
            <a:fillRect/>
          </a:stretch>
        </p:blipFill>
        <p:spPr>
          <a:xfrm>
            <a:off x="5265964" y="896237"/>
            <a:ext cx="3725411" cy="1116484"/>
          </a:xfrm>
          <a:prstGeom prst="rect">
            <a:avLst/>
          </a:prstGeom>
        </p:spPr>
      </p:pic>
      <p:sp>
        <p:nvSpPr>
          <p:cNvPr id="10" name="矩形 1"/>
          <p:cNvSpPr>
            <a:spLocks noChangeArrowheads="1"/>
          </p:cNvSpPr>
          <p:nvPr/>
        </p:nvSpPr>
        <p:spPr bwMode="auto">
          <a:xfrm>
            <a:off x="5265964" y="5733645"/>
            <a:ext cx="3972812" cy="400110"/>
          </a:xfrm>
          <a:prstGeom prst="rect">
            <a:avLst/>
          </a:prstGeom>
          <a:noFill/>
          <a:ln>
            <a:noFill/>
          </a:ln>
          <a:extLst/>
        </p:spPr>
        <p:txBody>
          <a:bodyPr wrap="squar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defRPr/>
            </a:pPr>
            <a:r>
              <a:rPr lang="zh-CN" altLang="en-US" sz="2000" dirty="0" smtClean="0">
                <a:solidFill>
                  <a:schemeClr val="accent2">
                    <a:lumMod val="75000"/>
                  </a:schemeClr>
                </a:solidFill>
                <a:latin typeface="Times New Roman" panose="02020603050405020304" pitchFamily="18" charset="0"/>
                <a:cs typeface="Times New Roman" panose="02020603050405020304" pitchFamily="18" charset="0"/>
              </a:rPr>
              <a:t>首批科学成果发表在</a:t>
            </a:r>
            <a:r>
              <a:rPr lang="zh-CN" altLang="en-US" sz="2000" dirty="0" smtClean="0">
                <a:solidFill>
                  <a:srgbClr val="800000"/>
                </a:solidFill>
                <a:latin typeface="Times New Roman" panose="02020603050405020304" pitchFamily="18" charset="0"/>
                <a:cs typeface="Times New Roman" panose="02020603050405020304" pitchFamily="18" charset="0"/>
              </a:rPr>
              <a:t>“自然”</a:t>
            </a:r>
            <a:r>
              <a:rPr lang="zh-CN" altLang="en-US" sz="2000" dirty="0" smtClean="0">
                <a:solidFill>
                  <a:schemeClr val="accent2">
                    <a:lumMod val="75000"/>
                  </a:schemeClr>
                </a:solidFill>
                <a:latin typeface="Times New Roman" panose="02020603050405020304" pitchFamily="18" charset="0"/>
                <a:cs typeface="Times New Roman" panose="02020603050405020304" pitchFamily="18" charset="0"/>
              </a:rPr>
              <a:t>上</a:t>
            </a:r>
            <a:endParaRPr lang="zh-CN" altLang="en-US" sz="2000" dirty="0" smtClean="0">
              <a:solidFill>
                <a:schemeClr val="accent2">
                  <a:lumMod val="75000"/>
                </a:schemeClr>
              </a:solidFill>
            </a:endParaRPr>
          </a:p>
        </p:txBody>
      </p:sp>
      <p:pic>
        <p:nvPicPr>
          <p:cNvPr id="11" name="图片 10"/>
          <p:cNvPicPr>
            <a:picLocks noChangeAspect="1"/>
          </p:cNvPicPr>
          <p:nvPr/>
        </p:nvPicPr>
        <p:blipFill>
          <a:blip r:embed="rId3"/>
          <a:stretch>
            <a:fillRect/>
          </a:stretch>
        </p:blipFill>
        <p:spPr>
          <a:xfrm>
            <a:off x="5088359" y="2400300"/>
            <a:ext cx="3903015" cy="3186609"/>
          </a:xfrm>
          <a:prstGeom prst="rect">
            <a:avLst/>
          </a:prstGeom>
        </p:spPr>
      </p:pic>
      <p:sp>
        <p:nvSpPr>
          <p:cNvPr id="7" name="文本框 6"/>
          <p:cNvSpPr txBox="1"/>
          <p:nvPr/>
        </p:nvSpPr>
        <p:spPr>
          <a:xfrm>
            <a:off x="289342" y="3982895"/>
            <a:ext cx="4799017" cy="2262158"/>
          </a:xfrm>
          <a:prstGeom prst="rect">
            <a:avLst/>
          </a:prstGeom>
          <a:noFill/>
        </p:spPr>
        <p:txBody>
          <a:bodyPr wrap="square" rtlCol="0">
            <a:spAutoFit/>
          </a:bodyPr>
          <a:lstStyle/>
          <a:p>
            <a:pPr marL="457200" indent="-457200" algn="just">
              <a:spcBef>
                <a:spcPts val="600"/>
              </a:spcBef>
              <a:buClr>
                <a:srgbClr val="A50021"/>
              </a:buClr>
              <a:buFont typeface="Wingdings 2" panose="05020102010507070707" pitchFamily="18" charset="2"/>
              <a:buChar char="¾"/>
            </a:pPr>
            <a:r>
              <a:rPr lang="zh-CN" altLang="en-US" dirty="0">
                <a:solidFill>
                  <a:srgbClr val="19194D"/>
                </a:solidFill>
                <a:latin typeface="Times New Roman" panose="02020603050405020304" pitchFamily="18" charset="0"/>
                <a:sym typeface="Wingdings 2" panose="05020102010507070707" pitchFamily="18" charset="2"/>
              </a:rPr>
              <a:t>暗物质粒子空间探测</a:t>
            </a:r>
            <a:r>
              <a:rPr lang="zh-CN" altLang="en-US" dirty="0" smtClean="0">
                <a:solidFill>
                  <a:srgbClr val="19194D"/>
                </a:solidFill>
                <a:latin typeface="Times New Roman" panose="02020603050405020304" pitchFamily="18" charset="0"/>
                <a:sym typeface="Wingdings 2" panose="05020102010507070707" pitchFamily="18" charset="2"/>
              </a:rPr>
              <a:t>团队</a:t>
            </a:r>
            <a:endParaRPr lang="en-US" altLang="zh-CN" dirty="0">
              <a:solidFill>
                <a:srgbClr val="19194D"/>
              </a:solidFill>
              <a:latin typeface="Times New Roman" panose="02020603050405020304" pitchFamily="18" charset="0"/>
              <a:sym typeface="Wingdings 2" panose="05020102010507070707" pitchFamily="18" charset="2"/>
            </a:endParaRPr>
          </a:p>
          <a:p>
            <a:pPr marL="914400" lvl="1" indent="-457200" algn="just">
              <a:spcBef>
                <a:spcPts val="600"/>
              </a:spcBef>
              <a:buClr>
                <a:srgbClr val="A50021"/>
              </a:buClr>
              <a:buFont typeface="Wingdings" panose="05000000000000000000" pitchFamily="2" charset="2"/>
              <a:buChar char="Ø"/>
            </a:pPr>
            <a:r>
              <a:rPr lang="zh-CN" altLang="en-US" dirty="0" smtClean="0">
                <a:solidFill>
                  <a:srgbClr val="19194D"/>
                </a:solidFill>
                <a:latin typeface="Times New Roman" panose="02020603050405020304" pitchFamily="18" charset="0"/>
                <a:sym typeface="Wingdings 2" panose="05020102010507070707" pitchFamily="18" charset="2"/>
              </a:rPr>
              <a:t>入选</a:t>
            </a:r>
            <a:r>
              <a:rPr lang="zh-CN" altLang="en-US" dirty="0">
                <a:solidFill>
                  <a:srgbClr val="FF0000"/>
                </a:solidFill>
                <a:latin typeface="Times New Roman" panose="02020603050405020304" pitchFamily="18" charset="0"/>
                <a:sym typeface="Wingdings 2" panose="05020102010507070707" pitchFamily="18" charset="2"/>
              </a:rPr>
              <a:t>中国科学院“十二五”突出贡献</a:t>
            </a:r>
            <a:r>
              <a:rPr lang="zh-CN" altLang="en-US" dirty="0" smtClean="0">
                <a:solidFill>
                  <a:srgbClr val="FF0000"/>
                </a:solidFill>
                <a:latin typeface="Times New Roman" panose="02020603050405020304" pitchFamily="18" charset="0"/>
                <a:sym typeface="Wingdings 2" panose="05020102010507070707" pitchFamily="18" charset="2"/>
              </a:rPr>
              <a:t>团队</a:t>
            </a:r>
            <a:endParaRPr lang="en-US" altLang="zh-CN" dirty="0">
              <a:solidFill>
                <a:srgbClr val="FF0000"/>
              </a:solidFill>
              <a:latin typeface="Times New Roman" panose="02020603050405020304" pitchFamily="18" charset="0"/>
              <a:sym typeface="Wingdings 2" panose="05020102010507070707" pitchFamily="18" charset="2"/>
            </a:endParaRPr>
          </a:p>
          <a:p>
            <a:pPr marL="914400" lvl="1" indent="-457200" algn="just">
              <a:spcBef>
                <a:spcPts val="600"/>
              </a:spcBef>
              <a:buClr>
                <a:srgbClr val="A50021"/>
              </a:buClr>
              <a:buFont typeface="Wingdings" panose="05000000000000000000" pitchFamily="2" charset="2"/>
              <a:buChar char="Ø"/>
            </a:pPr>
            <a:r>
              <a:rPr lang="en-US" altLang="zh-CN" dirty="0" smtClean="0">
                <a:solidFill>
                  <a:srgbClr val="19194D"/>
                </a:solidFill>
                <a:latin typeface="Times New Roman" panose="02020603050405020304" pitchFamily="18" charset="0"/>
                <a:sym typeface="Wingdings 2" panose="05020102010507070707" pitchFamily="18" charset="2"/>
              </a:rPr>
              <a:t>BGO</a:t>
            </a:r>
            <a:r>
              <a:rPr lang="zh-CN" altLang="en-US" dirty="0">
                <a:solidFill>
                  <a:srgbClr val="19194D"/>
                </a:solidFill>
                <a:latin typeface="Times New Roman" panose="02020603050405020304" pitchFamily="18" charset="0"/>
                <a:sym typeface="Wingdings 2" panose="05020102010507070707" pitchFamily="18" charset="2"/>
              </a:rPr>
              <a:t>量能器荣获</a:t>
            </a:r>
            <a:r>
              <a:rPr lang="en-US" altLang="zh-CN" dirty="0">
                <a:solidFill>
                  <a:srgbClr val="FF0000"/>
                </a:solidFill>
                <a:latin typeface="Times New Roman" panose="02020603050405020304" pitchFamily="18" charset="0"/>
                <a:sym typeface="Wingdings 2" panose="05020102010507070707" pitchFamily="18" charset="2"/>
              </a:rPr>
              <a:t>2017</a:t>
            </a:r>
            <a:r>
              <a:rPr lang="zh-CN" altLang="en-US" dirty="0">
                <a:solidFill>
                  <a:srgbClr val="FF0000"/>
                </a:solidFill>
                <a:latin typeface="Times New Roman" panose="02020603050405020304" pitchFamily="18" charset="0"/>
                <a:sym typeface="Wingdings 2" panose="05020102010507070707" pitchFamily="18" charset="2"/>
              </a:rPr>
              <a:t>年度安徽省科技进步</a:t>
            </a:r>
            <a:r>
              <a:rPr lang="zh-CN" altLang="en-US" dirty="0" smtClean="0">
                <a:solidFill>
                  <a:srgbClr val="FF0000"/>
                </a:solidFill>
                <a:latin typeface="Times New Roman" panose="02020603050405020304" pitchFamily="18" charset="0"/>
                <a:sym typeface="Wingdings 2" panose="05020102010507070707" pitchFamily="18" charset="2"/>
              </a:rPr>
              <a:t>一等奖</a:t>
            </a:r>
            <a:endParaRPr lang="en-US" altLang="zh-CN" dirty="0">
              <a:solidFill>
                <a:srgbClr val="FF0000"/>
              </a:solidFill>
              <a:latin typeface="Times New Roman" panose="02020603050405020304" pitchFamily="18" charset="0"/>
              <a:sym typeface="Wingdings 2" panose="05020102010507070707" pitchFamily="18" charset="2"/>
            </a:endParaRPr>
          </a:p>
          <a:p>
            <a:pPr marL="914400" lvl="1" indent="-457200" algn="just">
              <a:spcBef>
                <a:spcPts val="600"/>
              </a:spcBef>
              <a:buClr>
                <a:srgbClr val="A50021"/>
              </a:buClr>
              <a:buFont typeface="Wingdings" panose="05000000000000000000" pitchFamily="2" charset="2"/>
              <a:buChar char="Ø"/>
            </a:pPr>
            <a:r>
              <a:rPr lang="zh-CN" altLang="en-US" dirty="0" smtClean="0">
                <a:solidFill>
                  <a:srgbClr val="19194D"/>
                </a:solidFill>
                <a:latin typeface="Times New Roman" panose="02020603050405020304" pitchFamily="18" charset="0"/>
                <a:sym typeface="Wingdings 2" panose="05020102010507070707" pitchFamily="18" charset="2"/>
              </a:rPr>
              <a:t>暗物质</a:t>
            </a:r>
            <a:r>
              <a:rPr lang="zh-CN" altLang="en-US" dirty="0">
                <a:solidFill>
                  <a:srgbClr val="19194D"/>
                </a:solidFill>
                <a:latin typeface="Times New Roman" panose="02020603050405020304" pitchFamily="18" charset="0"/>
                <a:sym typeface="Wingdings 2" panose="05020102010507070707" pitchFamily="18" charset="2"/>
              </a:rPr>
              <a:t>粒子探测卫星“悟空”首批探测成果入选</a:t>
            </a:r>
            <a:r>
              <a:rPr lang="zh-CN" altLang="en-US" dirty="0">
                <a:solidFill>
                  <a:srgbClr val="FF0000"/>
                </a:solidFill>
                <a:latin typeface="Times New Roman" panose="02020603050405020304" pitchFamily="18" charset="0"/>
                <a:sym typeface="Wingdings 2" panose="05020102010507070707" pitchFamily="18" charset="2"/>
              </a:rPr>
              <a:t>中国十大科技进展</a:t>
            </a:r>
            <a:r>
              <a:rPr lang="zh-CN" altLang="en-US" dirty="0" smtClean="0">
                <a:solidFill>
                  <a:srgbClr val="FF0000"/>
                </a:solidFill>
                <a:latin typeface="Times New Roman" panose="02020603050405020304" pitchFamily="18" charset="0"/>
                <a:sym typeface="Wingdings 2" panose="05020102010507070707" pitchFamily="18" charset="2"/>
              </a:rPr>
              <a:t>新闻</a:t>
            </a:r>
            <a:endParaRPr lang="en-US" altLang="zh-CN" dirty="0">
              <a:solidFill>
                <a:srgbClr val="19194D"/>
              </a:solidFill>
              <a:latin typeface="Times New Roman" panose="02020603050405020304" pitchFamily="18" charset="0"/>
              <a:sym typeface="Wingdings 2" panose="05020102010507070707" pitchFamily="18" charset="2"/>
            </a:endParaRPr>
          </a:p>
        </p:txBody>
      </p:sp>
      <p:pic>
        <p:nvPicPr>
          <p:cNvPr id="6" name="图片 5"/>
          <p:cNvPicPr>
            <a:picLocks noChangeAspect="1"/>
          </p:cNvPicPr>
          <p:nvPr/>
        </p:nvPicPr>
        <p:blipFill>
          <a:blip r:embed="rId4"/>
          <a:stretch>
            <a:fillRect/>
          </a:stretch>
        </p:blipFill>
        <p:spPr>
          <a:xfrm>
            <a:off x="2183618" y="2214167"/>
            <a:ext cx="2993544" cy="1777748"/>
          </a:xfrm>
          <a:prstGeom prst="rect">
            <a:avLst/>
          </a:prstGeom>
        </p:spPr>
      </p:pic>
      <p:sp>
        <p:nvSpPr>
          <p:cNvPr id="8" name="文本框 7"/>
          <p:cNvSpPr txBox="1"/>
          <p:nvPr/>
        </p:nvSpPr>
        <p:spPr>
          <a:xfrm>
            <a:off x="2879271" y="3641970"/>
            <a:ext cx="2056525" cy="307777"/>
          </a:xfrm>
          <a:prstGeom prst="rect">
            <a:avLst/>
          </a:prstGeom>
          <a:noFill/>
        </p:spPr>
        <p:txBody>
          <a:bodyPr wrap="square" rtlCol="0">
            <a:spAutoFit/>
          </a:bodyPr>
          <a:lstStyle/>
          <a:p>
            <a:r>
              <a:rPr lang="en-US" altLang="zh-CN" sz="1400" b="1" dirty="0" smtClean="0">
                <a:solidFill>
                  <a:srgbClr val="FFFF00"/>
                </a:solidFill>
              </a:rPr>
              <a:t>2015.12.17</a:t>
            </a:r>
            <a:r>
              <a:rPr lang="zh-CN" altLang="en-US" sz="1400" b="1" dirty="0" smtClean="0">
                <a:solidFill>
                  <a:srgbClr val="FFFF00"/>
                </a:solidFill>
              </a:rPr>
              <a:t>卫星发射</a:t>
            </a:r>
            <a:endParaRPr lang="zh-CN" altLang="en-US" sz="1400" b="1" dirty="0">
              <a:solidFill>
                <a:srgbClr val="FFFF00"/>
              </a:solidFill>
            </a:endParaRPr>
          </a:p>
        </p:txBody>
      </p:sp>
      <p:pic>
        <p:nvPicPr>
          <p:cNvPr id="12"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7645" y="904191"/>
            <a:ext cx="2851305" cy="1800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本框 8"/>
          <p:cNvSpPr txBox="1"/>
          <p:nvPr/>
        </p:nvSpPr>
        <p:spPr>
          <a:xfrm>
            <a:off x="754706" y="2674382"/>
            <a:ext cx="1506801" cy="338554"/>
          </a:xfrm>
          <a:prstGeom prst="rect">
            <a:avLst/>
          </a:prstGeom>
          <a:noFill/>
        </p:spPr>
        <p:txBody>
          <a:bodyPr wrap="square" rtlCol="0">
            <a:spAutoFit/>
          </a:bodyPr>
          <a:lstStyle/>
          <a:p>
            <a:r>
              <a:rPr lang="en-US" altLang="zh-CN" sz="1600" b="1" dirty="0" smtClean="0">
                <a:solidFill>
                  <a:srgbClr val="FF0000"/>
                </a:solidFill>
              </a:rPr>
              <a:t>DAMPE</a:t>
            </a:r>
            <a:r>
              <a:rPr lang="zh-CN" altLang="en-US" sz="1600" b="1" dirty="0" smtClean="0">
                <a:solidFill>
                  <a:srgbClr val="FF0000"/>
                </a:solidFill>
              </a:rPr>
              <a:t>探测器</a:t>
            </a:r>
            <a:endParaRPr lang="zh-CN" altLang="en-US" sz="1600" b="1" dirty="0">
              <a:solidFill>
                <a:srgbClr val="FF0000"/>
              </a:solidFill>
            </a:endParaRPr>
          </a:p>
        </p:txBody>
      </p:sp>
    </p:spTree>
    <p:extLst>
      <p:ext uri="{BB962C8B-B14F-4D97-AF65-F5344CB8AC3E}">
        <p14:creationId xmlns:p14="http://schemas.microsoft.com/office/powerpoint/2010/main" val="3491103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245633" y="4281592"/>
            <a:ext cx="8799513" cy="2290195"/>
          </a:xfrm>
        </p:spPr>
        <p:txBody>
          <a:bodyPr/>
          <a:lstStyle/>
          <a:p>
            <a:pPr marL="0" lvl="1">
              <a:lnSpc>
                <a:spcPct val="120000"/>
              </a:lnSpc>
              <a:buFont typeface="Wingdings" panose="05000000000000000000" pitchFamily="2" charset="2"/>
              <a:buChar char="n"/>
            </a:pPr>
            <a:r>
              <a:rPr lang="en-US" altLang="zh-CN" sz="1800" dirty="0">
                <a:solidFill>
                  <a:srgbClr val="C00000"/>
                </a:solidFill>
                <a:latin typeface="Comic Sans MS" panose="030F0702030302020204" pitchFamily="66" charset="0"/>
                <a:ea typeface="+mn-ea"/>
              </a:rPr>
              <a:t>WCDA/MD</a:t>
            </a:r>
            <a:r>
              <a:rPr lang="zh-CN" altLang="en-US" sz="1800" dirty="0">
                <a:solidFill>
                  <a:srgbClr val="C00000"/>
                </a:solidFill>
                <a:latin typeface="Comic Sans MS" panose="030F0702030302020204" pitchFamily="66" charset="0"/>
                <a:ea typeface="+mn-ea"/>
              </a:rPr>
              <a:t>大尺寸光敏探头研制项目进入工程建设阶段</a:t>
            </a:r>
            <a:r>
              <a:rPr lang="zh-CN" altLang="en-US" sz="1800" dirty="0">
                <a:latin typeface="Comic Sans MS" panose="030F0702030302020204" pitchFamily="66" charset="0"/>
                <a:ea typeface="+mn-ea"/>
              </a:rPr>
              <a:t>（一期工程经费 </a:t>
            </a:r>
            <a:r>
              <a:rPr lang="en-US" altLang="zh-CN" sz="1800" dirty="0">
                <a:latin typeface="Comic Sans MS" panose="030F0702030302020204" pitchFamily="66" charset="0"/>
                <a:ea typeface="+mn-ea"/>
              </a:rPr>
              <a:t>1900</a:t>
            </a:r>
            <a:r>
              <a:rPr lang="zh-CN" altLang="en-US" sz="1800" dirty="0">
                <a:latin typeface="Comic Sans MS" panose="030F0702030302020204" pitchFamily="66" charset="0"/>
                <a:ea typeface="+mn-ea"/>
              </a:rPr>
              <a:t>万</a:t>
            </a:r>
            <a:r>
              <a:rPr lang="zh-CN" altLang="en-US" sz="1800" dirty="0" smtClean="0">
                <a:latin typeface="Comic Sans MS" panose="030F0702030302020204" pitchFamily="66" charset="0"/>
                <a:ea typeface="+mn-ea"/>
              </a:rPr>
              <a:t>）</a:t>
            </a:r>
            <a:endParaRPr lang="en-US" altLang="zh-CN" sz="1800" dirty="0" smtClean="0">
              <a:latin typeface="Comic Sans MS" panose="030F0702030302020204" pitchFamily="66" charset="0"/>
              <a:ea typeface="+mn-ea"/>
            </a:endParaRPr>
          </a:p>
          <a:p>
            <a:pPr lvl="1">
              <a:buFont typeface="宋体" panose="02010600030101010101" pitchFamily="2" charset="-122"/>
              <a:buChar char="―"/>
            </a:pPr>
            <a:r>
              <a:rPr lang="zh-CN" altLang="en-US" sz="1600" dirty="0">
                <a:solidFill>
                  <a:srgbClr val="0000FF"/>
                </a:solidFill>
                <a:latin typeface="Comic Sans MS" panose="030F0702030302020204" pitchFamily="66" charset="0"/>
                <a:ea typeface="+mn-ea"/>
              </a:rPr>
              <a:t>水切伦科夫探测器阵列（</a:t>
            </a:r>
            <a:r>
              <a:rPr lang="en-US" altLang="zh-CN" sz="1600" dirty="0">
                <a:solidFill>
                  <a:srgbClr val="0000FF"/>
                </a:solidFill>
                <a:latin typeface="Comic Sans MS" panose="030F0702030302020204" pitchFamily="66" charset="0"/>
                <a:ea typeface="+mn-ea"/>
              </a:rPr>
              <a:t>3000</a:t>
            </a:r>
            <a:r>
              <a:rPr lang="zh-CN" altLang="en-US" sz="1600" dirty="0">
                <a:solidFill>
                  <a:srgbClr val="0000FF"/>
                </a:solidFill>
                <a:latin typeface="Comic Sans MS" panose="030F0702030302020204" pitchFamily="66" charset="0"/>
                <a:ea typeface="+mn-ea"/>
              </a:rPr>
              <a:t>）</a:t>
            </a:r>
            <a:endParaRPr lang="en-US" altLang="zh-CN" sz="1600" dirty="0">
              <a:solidFill>
                <a:srgbClr val="0000FF"/>
              </a:solidFill>
              <a:latin typeface="Comic Sans MS" panose="030F0702030302020204" pitchFamily="66" charset="0"/>
              <a:ea typeface="+mn-ea"/>
            </a:endParaRPr>
          </a:p>
          <a:p>
            <a:pPr lvl="1">
              <a:buFont typeface="宋体" panose="02010600030101010101" pitchFamily="2" charset="-122"/>
              <a:buChar char="―"/>
            </a:pPr>
            <a:r>
              <a:rPr lang="zh-CN" altLang="en-US" sz="1600" dirty="0">
                <a:latin typeface="Comic Sans MS" panose="030F0702030302020204" pitchFamily="66" charset="0"/>
                <a:ea typeface="+mn-ea"/>
              </a:rPr>
              <a:t>平方公里探测器阵列</a:t>
            </a:r>
            <a:endParaRPr lang="en-US" altLang="zh-CN" sz="1600" dirty="0">
              <a:latin typeface="Comic Sans MS" panose="030F0702030302020204" pitchFamily="66" charset="0"/>
              <a:ea typeface="+mn-ea"/>
            </a:endParaRPr>
          </a:p>
          <a:p>
            <a:pPr lvl="2">
              <a:buFont typeface="宋体" panose="02010600030101010101" pitchFamily="2" charset="-122"/>
              <a:buChar char="―"/>
            </a:pPr>
            <a:r>
              <a:rPr lang="zh-CN" altLang="en-US" sz="1600" dirty="0">
                <a:solidFill>
                  <a:srgbClr val="0E00C0"/>
                </a:solidFill>
                <a:latin typeface="Comic Sans MS" panose="030F0702030302020204" pitchFamily="66" charset="0"/>
                <a:ea typeface="+mn-ea"/>
              </a:rPr>
              <a:t>电磁粒子探测器（</a:t>
            </a:r>
            <a:r>
              <a:rPr lang="en-US" altLang="zh-CN" sz="1600" dirty="0">
                <a:solidFill>
                  <a:srgbClr val="0E00C0"/>
                </a:solidFill>
                <a:latin typeface="Comic Sans MS" panose="030F0702030302020204" pitchFamily="66" charset="0"/>
                <a:ea typeface="+mn-ea"/>
              </a:rPr>
              <a:t>4901</a:t>
            </a:r>
            <a:r>
              <a:rPr lang="zh-CN" altLang="en-US" sz="1600" dirty="0">
                <a:solidFill>
                  <a:srgbClr val="0E00C0"/>
                </a:solidFill>
                <a:latin typeface="Comic Sans MS" panose="030F0702030302020204" pitchFamily="66" charset="0"/>
                <a:ea typeface="+mn-ea"/>
              </a:rPr>
              <a:t>）</a:t>
            </a:r>
            <a:endParaRPr lang="en-US" altLang="zh-CN" sz="1600" dirty="0">
              <a:solidFill>
                <a:srgbClr val="0E00C0"/>
              </a:solidFill>
              <a:latin typeface="Comic Sans MS" panose="030F0702030302020204" pitchFamily="66" charset="0"/>
              <a:ea typeface="+mn-ea"/>
            </a:endParaRPr>
          </a:p>
          <a:p>
            <a:pPr lvl="2">
              <a:buFont typeface="宋体" panose="02010600030101010101" pitchFamily="2" charset="-122"/>
              <a:buChar char="―"/>
            </a:pPr>
            <a:r>
              <a:rPr lang="zh-CN" altLang="en-US" sz="1600" dirty="0">
                <a:latin typeface="Comic Sans MS" panose="030F0702030302020204" pitchFamily="66" charset="0"/>
                <a:ea typeface="+mn-ea"/>
              </a:rPr>
              <a:t>缪子探测器（</a:t>
            </a:r>
            <a:r>
              <a:rPr lang="en-US" altLang="zh-CN" sz="1600" dirty="0">
                <a:latin typeface="Comic Sans MS" panose="030F0702030302020204" pitchFamily="66" charset="0"/>
                <a:ea typeface="+mn-ea"/>
              </a:rPr>
              <a:t>1171</a:t>
            </a:r>
            <a:r>
              <a:rPr lang="zh-CN" altLang="en-US" sz="1600" dirty="0">
                <a:latin typeface="Comic Sans MS" panose="030F0702030302020204" pitchFamily="66" charset="0"/>
                <a:ea typeface="+mn-ea"/>
              </a:rPr>
              <a:t>）</a:t>
            </a:r>
            <a:endParaRPr lang="en-US" altLang="zh-CN" sz="1600" dirty="0">
              <a:latin typeface="Comic Sans MS" panose="030F0702030302020204" pitchFamily="66" charset="0"/>
              <a:ea typeface="+mn-ea"/>
            </a:endParaRPr>
          </a:p>
          <a:p>
            <a:pPr lvl="1">
              <a:buFont typeface="宋体" panose="02010600030101010101" pitchFamily="2" charset="-122"/>
              <a:buChar char="―"/>
            </a:pPr>
            <a:r>
              <a:rPr lang="zh-CN" altLang="en-US" sz="1600" dirty="0">
                <a:solidFill>
                  <a:srgbClr val="0E00C0"/>
                </a:solidFill>
                <a:latin typeface="Comic Sans MS" panose="030F0702030302020204" pitchFamily="66" charset="0"/>
                <a:ea typeface="+mn-ea"/>
              </a:rPr>
              <a:t>广角切伦科夫望远镜（</a:t>
            </a:r>
            <a:r>
              <a:rPr lang="en-US" altLang="zh-CN" sz="1600" dirty="0">
                <a:solidFill>
                  <a:srgbClr val="0E00C0"/>
                </a:solidFill>
                <a:latin typeface="Comic Sans MS" panose="030F0702030302020204" pitchFamily="66" charset="0"/>
                <a:ea typeface="+mn-ea"/>
              </a:rPr>
              <a:t>12</a:t>
            </a:r>
            <a:r>
              <a:rPr lang="zh-CN" altLang="en-US" sz="1600" dirty="0" smtClean="0">
                <a:solidFill>
                  <a:srgbClr val="0E00C0"/>
                </a:solidFill>
                <a:latin typeface="Comic Sans MS" panose="030F0702030302020204" pitchFamily="66" charset="0"/>
                <a:ea typeface="+mn-ea"/>
              </a:rPr>
              <a:t>）</a:t>
            </a:r>
            <a:endParaRPr lang="zh-CN" altLang="en-US" sz="1600" dirty="0">
              <a:solidFill>
                <a:srgbClr val="0E00C0"/>
              </a:solidFill>
              <a:latin typeface="Comic Sans MS" panose="030F0702030302020204" pitchFamily="66" charset="0"/>
              <a:ea typeface="+mn-ea"/>
            </a:endParaRPr>
          </a:p>
        </p:txBody>
      </p:sp>
      <p:sp>
        <p:nvSpPr>
          <p:cNvPr id="3" name="页脚占位符 2"/>
          <p:cNvSpPr>
            <a:spLocks noGrp="1"/>
          </p:cNvSpPr>
          <p:nvPr>
            <p:ph type="ftr" sz="quarter" idx="11"/>
          </p:nvPr>
        </p:nvSpPr>
        <p:spPr/>
        <p:txBody>
          <a:bodyPr/>
          <a:lstStyle/>
          <a:p>
            <a:r>
              <a:rPr lang="zh-CN" altLang="en-US" dirty="0" smtClean="0"/>
              <a:t>粒子物理与原子核物理专业介绍</a:t>
            </a:r>
            <a:endParaRPr 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27</a:t>
            </a:fld>
            <a:endParaRPr lang="en-US" dirty="0"/>
          </a:p>
        </p:txBody>
      </p:sp>
      <p:sp>
        <p:nvSpPr>
          <p:cNvPr id="5" name="标题 4"/>
          <p:cNvSpPr>
            <a:spLocks noGrp="1"/>
          </p:cNvSpPr>
          <p:nvPr>
            <p:ph type="title"/>
          </p:nvPr>
        </p:nvSpPr>
        <p:spPr/>
        <p:txBody>
          <a:bodyPr/>
          <a:lstStyle/>
          <a:p>
            <a:r>
              <a:rPr lang="zh-CN" altLang="en-US" sz="4000" dirty="0">
                <a:solidFill>
                  <a:srgbClr val="0000FF"/>
                </a:solidFill>
                <a:latin typeface="华文楷体" panose="02010600040101010101" pitchFamily="2" charset="-122"/>
                <a:ea typeface="华文楷体" panose="02010600040101010101" pitchFamily="2" charset="-122"/>
              </a:rPr>
              <a:t>高海拔宇宙线观测</a:t>
            </a:r>
            <a:r>
              <a:rPr lang="zh-CN" altLang="en-US" sz="4000" dirty="0" smtClean="0">
                <a:solidFill>
                  <a:srgbClr val="0000FF"/>
                </a:solidFill>
                <a:latin typeface="华文楷体" panose="02010600040101010101" pitchFamily="2" charset="-122"/>
                <a:ea typeface="华文楷体" panose="02010600040101010101" pitchFamily="2" charset="-122"/>
              </a:rPr>
              <a:t>实验（</a:t>
            </a:r>
            <a:r>
              <a:rPr lang="en-US" altLang="zh-CN" sz="4000" dirty="0" smtClean="0">
                <a:solidFill>
                  <a:srgbClr val="0000FF"/>
                </a:solidFill>
                <a:latin typeface="华文楷体" panose="02010600040101010101" pitchFamily="2" charset="-122"/>
                <a:ea typeface="华文楷体" panose="02010600040101010101" pitchFamily="2" charset="-122"/>
              </a:rPr>
              <a:t>LHAASO</a:t>
            </a:r>
            <a:r>
              <a:rPr lang="zh-CN" altLang="en-US" dirty="0" smtClean="0">
                <a:solidFill>
                  <a:srgbClr val="0000FF"/>
                </a:solidFill>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pic>
        <p:nvPicPr>
          <p:cNvPr id="6" name="图片 4" descr="大鸟瞰另一个 small siz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30082" y="998644"/>
            <a:ext cx="44767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8"/>
          <p:cNvGrpSpPr>
            <a:grpSpLocks/>
          </p:cNvGrpSpPr>
          <p:nvPr/>
        </p:nvGrpSpPr>
        <p:grpSpPr bwMode="auto">
          <a:xfrm>
            <a:off x="245633" y="2279756"/>
            <a:ext cx="2301875" cy="1576388"/>
            <a:chOff x="251520" y="4905360"/>
            <a:chExt cx="2822400" cy="1764000"/>
          </a:xfrm>
        </p:grpSpPr>
        <p:sp>
          <p:nvSpPr>
            <p:cNvPr id="8" name="矩形标注 7"/>
            <p:cNvSpPr/>
            <p:nvPr/>
          </p:nvSpPr>
          <p:spPr>
            <a:xfrm>
              <a:off x="251520" y="4905360"/>
              <a:ext cx="2822400" cy="1764000"/>
            </a:xfrm>
            <a:prstGeom prst="wedgeRectCallout">
              <a:avLst>
                <a:gd name="adj1" fmla="val 64592"/>
                <a:gd name="adj2" fmla="val -49287"/>
              </a:avLst>
            </a:prstGeom>
            <a:solidFill>
              <a:srgbClr val="92D050"/>
            </a:solidFill>
            <a:ln w="19050" cmpd="sng"/>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a:p>
          </p:txBody>
        </p:sp>
        <p:pic>
          <p:nvPicPr>
            <p:cNvPr id="9" name="图片 1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7660" y="4941168"/>
              <a:ext cx="2751219" cy="16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内容占位符 4"/>
          <p:cNvSpPr txBox="1">
            <a:spLocks/>
          </p:cNvSpPr>
          <p:nvPr/>
        </p:nvSpPr>
        <p:spPr>
          <a:xfrm>
            <a:off x="5291501" y="1025837"/>
            <a:ext cx="3852499" cy="3255755"/>
          </a:xfrm>
          <a:prstGeom prst="rect">
            <a:avLst/>
          </a:prstGeom>
        </p:spPr>
        <p:txBody>
          <a:bodyPr/>
          <a:lstStyle/>
          <a:p>
            <a:pPr marL="395287" indent="-285750" algn="just">
              <a:spcBef>
                <a:spcPts val="400"/>
              </a:spcBef>
              <a:buClr>
                <a:srgbClr val="C00000"/>
              </a:buClr>
              <a:buSzPct val="68000"/>
              <a:buFont typeface="Wingdings" panose="05000000000000000000" pitchFamily="2" charset="2"/>
              <a:buChar char="n"/>
              <a:defRPr/>
            </a:pPr>
            <a:r>
              <a:rPr lang="zh-CN" altLang="zh-CN" sz="1700" b="1" dirty="0">
                <a:cs typeface="Arial" pitchFamily="34" charset="0"/>
              </a:rPr>
              <a:t>“国家发改委十二五”规划 </a:t>
            </a:r>
            <a:endParaRPr lang="en-US" altLang="zh-CN" sz="1700" b="1" dirty="0" smtClean="0">
              <a:cs typeface="Arial" pitchFamily="34" charset="0"/>
            </a:endParaRPr>
          </a:p>
          <a:p>
            <a:pPr marL="395287" indent="-285750" algn="just">
              <a:spcBef>
                <a:spcPts val="400"/>
              </a:spcBef>
              <a:buClr>
                <a:srgbClr val="C00000"/>
              </a:buClr>
              <a:buSzPct val="68000"/>
              <a:buFont typeface="Wingdings" panose="05000000000000000000" pitchFamily="2" charset="2"/>
              <a:buChar char="n"/>
              <a:defRPr/>
            </a:pPr>
            <a:r>
              <a:rPr lang="zh-CN" altLang="en-US" sz="1700" b="1" dirty="0" smtClean="0">
                <a:cs typeface="Arial" pitchFamily="34" charset="0"/>
              </a:rPr>
              <a:t>位于</a:t>
            </a:r>
            <a:r>
              <a:rPr lang="en-US" altLang="zh-CN" sz="1700" b="1" dirty="0" smtClean="0">
                <a:cs typeface="Arial" pitchFamily="34" charset="0"/>
              </a:rPr>
              <a:t>4400</a:t>
            </a:r>
            <a:r>
              <a:rPr lang="zh-CN" altLang="en-US" sz="1700" b="1" dirty="0" smtClean="0">
                <a:cs typeface="Arial" pitchFamily="34" charset="0"/>
              </a:rPr>
              <a:t> </a:t>
            </a:r>
            <a:r>
              <a:rPr lang="en-US" altLang="zh-CN" sz="1700" b="1" dirty="0">
                <a:cs typeface="Arial" pitchFamily="34" charset="0"/>
              </a:rPr>
              <a:t>m</a:t>
            </a:r>
            <a:r>
              <a:rPr lang="zh-CN" altLang="en-US" sz="1700" b="1" dirty="0">
                <a:cs typeface="Arial" pitchFamily="34" charset="0"/>
              </a:rPr>
              <a:t>高海拔，</a:t>
            </a:r>
            <a:r>
              <a:rPr lang="en-US" altLang="zh-CN" sz="1700" b="1" dirty="0">
                <a:cs typeface="Arial" pitchFamily="34" charset="0"/>
              </a:rPr>
              <a:t>WCDA</a:t>
            </a:r>
            <a:r>
              <a:rPr lang="zh-CN" altLang="en-US" sz="1700" b="1" dirty="0">
                <a:cs typeface="Arial" pitchFamily="34" charset="0"/>
              </a:rPr>
              <a:t>面积共计</a:t>
            </a:r>
            <a:r>
              <a:rPr lang="en-US" altLang="zh-CN" sz="1700" b="1" dirty="0">
                <a:cs typeface="Arial" pitchFamily="34" charset="0"/>
              </a:rPr>
              <a:t>8</a:t>
            </a:r>
            <a:r>
              <a:rPr lang="zh-CN" altLang="en-US" sz="1700" b="1" dirty="0">
                <a:cs typeface="Arial" pitchFamily="34" charset="0"/>
              </a:rPr>
              <a:t>万</a:t>
            </a:r>
            <a:r>
              <a:rPr lang="en-US" altLang="zh-CN" sz="1700" b="1" dirty="0" smtClean="0">
                <a:cs typeface="Arial" pitchFamily="34" charset="0"/>
              </a:rPr>
              <a:t>m</a:t>
            </a:r>
            <a:r>
              <a:rPr lang="en-US" altLang="zh-CN" sz="1700" b="1" baseline="30000" dirty="0" smtClean="0">
                <a:cs typeface="Arial" pitchFamily="34" charset="0"/>
              </a:rPr>
              <a:t>2</a:t>
            </a:r>
          </a:p>
          <a:p>
            <a:pPr marL="395287" indent="-285750" algn="just">
              <a:spcBef>
                <a:spcPts val="400"/>
              </a:spcBef>
              <a:buClr>
                <a:srgbClr val="C00000"/>
              </a:buClr>
              <a:buSzPct val="68000"/>
              <a:buFont typeface="Wingdings" panose="05000000000000000000" pitchFamily="2" charset="2"/>
              <a:buChar char="n"/>
              <a:defRPr/>
            </a:pPr>
            <a:r>
              <a:rPr lang="zh-CN" altLang="zh-CN" sz="1700" b="1" dirty="0">
                <a:cs typeface="Arial" pitchFamily="34" charset="0"/>
              </a:rPr>
              <a:t>负责水切伦科夫探测器阵列</a:t>
            </a:r>
            <a:r>
              <a:rPr lang="en-US" altLang="zh-CN" sz="1700" b="1" dirty="0">
                <a:cs typeface="Arial" pitchFamily="34" charset="0"/>
              </a:rPr>
              <a:t>WCDA/</a:t>
            </a:r>
            <a:r>
              <a:rPr lang="zh-CN" altLang="en-US" sz="1700" b="1" dirty="0">
                <a:cs typeface="Arial" pitchFamily="34" charset="0"/>
              </a:rPr>
              <a:t>缪子探测器</a:t>
            </a:r>
            <a:r>
              <a:rPr lang="en-US" altLang="zh-CN" sz="1700" b="1" dirty="0">
                <a:cs typeface="Arial" pitchFamily="34" charset="0"/>
              </a:rPr>
              <a:t>MD</a:t>
            </a:r>
            <a:r>
              <a:rPr lang="zh-CN" altLang="en-US" sz="1700" b="1" dirty="0">
                <a:cs typeface="Arial" pitchFamily="34" charset="0"/>
              </a:rPr>
              <a:t>大尺寸光敏探头研制和读出</a:t>
            </a:r>
            <a:r>
              <a:rPr lang="zh-CN" altLang="zh-CN" sz="1700" b="1" dirty="0">
                <a:cs typeface="Arial" pitchFamily="34" charset="0"/>
              </a:rPr>
              <a:t>电子学</a:t>
            </a:r>
            <a:r>
              <a:rPr lang="zh-CN" altLang="zh-CN" sz="1700" b="1" dirty="0" smtClean="0">
                <a:cs typeface="Arial" pitchFamily="34" charset="0"/>
              </a:rPr>
              <a:t>系统设计</a:t>
            </a:r>
            <a:endParaRPr lang="en-US" altLang="zh-CN" sz="1700" b="1" baseline="30000" dirty="0">
              <a:cs typeface="Arial" pitchFamily="34" charset="0"/>
            </a:endParaRPr>
          </a:p>
          <a:p>
            <a:pPr marL="395287" indent="-285750" algn="just">
              <a:spcBef>
                <a:spcPts val="400"/>
              </a:spcBef>
              <a:buClr>
                <a:srgbClr val="C00000"/>
              </a:buClr>
              <a:buSzPct val="68000"/>
              <a:buFont typeface="Wingdings" panose="05000000000000000000" pitchFamily="2" charset="2"/>
              <a:buChar char="n"/>
              <a:defRPr/>
            </a:pPr>
            <a:r>
              <a:rPr lang="en-US" altLang="zh-CN" sz="1700" b="1" dirty="0">
                <a:cs typeface="Arial" pitchFamily="34" charset="0"/>
              </a:rPr>
              <a:t>3120</a:t>
            </a:r>
            <a:r>
              <a:rPr lang="zh-CN" altLang="en-US" sz="1700" b="1" dirty="0">
                <a:cs typeface="Arial" pitchFamily="34" charset="0"/>
              </a:rPr>
              <a:t>个读出通道，</a:t>
            </a:r>
            <a:r>
              <a:rPr lang="en-US" altLang="zh-CN" sz="1700" b="1" dirty="0">
                <a:cs typeface="Arial" pitchFamily="34" charset="0"/>
              </a:rPr>
              <a:t>1 ~ 4000</a:t>
            </a:r>
            <a:r>
              <a:rPr lang="zh-CN" altLang="en-US" sz="1700" b="1" dirty="0">
                <a:cs typeface="Arial" pitchFamily="34" charset="0"/>
              </a:rPr>
              <a:t>倍动态范围内的高精度时间及电荷测量</a:t>
            </a:r>
            <a:endParaRPr lang="en-US" altLang="zh-CN" sz="1700" b="1" dirty="0">
              <a:cs typeface="Arial" pitchFamily="34" charset="0"/>
            </a:endParaRPr>
          </a:p>
          <a:p>
            <a:pPr marL="395287" indent="-285750" algn="just">
              <a:spcBef>
                <a:spcPts val="400"/>
              </a:spcBef>
              <a:buClr>
                <a:srgbClr val="C00000"/>
              </a:buClr>
              <a:buSzPct val="68000"/>
              <a:buFont typeface="Wingdings" panose="05000000000000000000" pitchFamily="2" charset="2"/>
              <a:buChar char="n"/>
              <a:defRPr/>
            </a:pPr>
            <a:r>
              <a:rPr lang="zh-CN" altLang="en-US" sz="1700" b="1" dirty="0">
                <a:cs typeface="Arial" pitchFamily="34" charset="0"/>
              </a:rPr>
              <a:t>大尺度空间下的时钟分发及自动补偿、时钟数据及命令的融合传输、新型触发判选技术</a:t>
            </a:r>
            <a:endParaRPr lang="en-US" altLang="zh-CN" sz="1700" b="1" dirty="0">
              <a:cs typeface="Arial" pitchFamily="34" charset="0"/>
            </a:endParaRPr>
          </a:p>
        </p:txBody>
      </p:sp>
    </p:spTree>
    <p:extLst>
      <p:ext uri="{BB962C8B-B14F-4D97-AF65-F5344CB8AC3E}">
        <p14:creationId xmlns:p14="http://schemas.microsoft.com/office/powerpoint/2010/main" val="12024931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zh-CN" altLang="en-US" smtClean="0"/>
              <a:t>粒子物理与原子核物理专业介绍</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28</a:t>
            </a:fld>
            <a:endParaRPr lang="en-US" dirty="0"/>
          </a:p>
        </p:txBody>
      </p:sp>
      <p:sp>
        <p:nvSpPr>
          <p:cNvPr id="6" name="标题 5"/>
          <p:cNvSpPr>
            <a:spLocks noGrp="1"/>
          </p:cNvSpPr>
          <p:nvPr>
            <p:ph type="title"/>
          </p:nvPr>
        </p:nvSpPr>
        <p:spPr/>
        <p:txBody>
          <a:bodyPr>
            <a:normAutofit/>
          </a:bodyPr>
          <a:lstStyle/>
          <a:p>
            <a:r>
              <a:rPr lang="zh-CN" altLang="en-US" sz="4000" dirty="0" smtClean="0">
                <a:latin typeface="华文楷体" panose="02010600040101010101" pitchFamily="2" charset="-122"/>
                <a:ea typeface="华文楷体" panose="02010600040101010101" pitchFamily="2" charset="-122"/>
              </a:rPr>
              <a:t>未来的中国对撞机</a:t>
            </a:r>
            <a:endParaRPr lang="zh-CN" altLang="en-US" sz="4000" dirty="0">
              <a:latin typeface="华文楷体" panose="02010600040101010101" pitchFamily="2" charset="-122"/>
              <a:ea typeface="华文楷体" panose="02010600040101010101" pitchFamily="2" charset="-122"/>
            </a:endParaRPr>
          </a:p>
        </p:txBody>
      </p:sp>
      <p:pic>
        <p:nvPicPr>
          <p:cNvPr id="7" name="Picture 4"/>
          <p:cNvPicPr>
            <a:picLocks noChangeAspect="1"/>
          </p:cNvPicPr>
          <p:nvPr/>
        </p:nvPicPr>
        <p:blipFill>
          <a:blip r:embed="rId2"/>
          <a:stretch>
            <a:fillRect/>
          </a:stretch>
        </p:blipFill>
        <p:spPr>
          <a:xfrm>
            <a:off x="695463" y="916214"/>
            <a:ext cx="6777911" cy="4895645"/>
          </a:xfrm>
          <a:prstGeom prst="rect">
            <a:avLst/>
          </a:prstGeom>
        </p:spPr>
      </p:pic>
      <p:grpSp>
        <p:nvGrpSpPr>
          <p:cNvPr id="8" name="组合 10"/>
          <p:cNvGrpSpPr/>
          <p:nvPr/>
        </p:nvGrpSpPr>
        <p:grpSpPr>
          <a:xfrm>
            <a:off x="627154" y="1478005"/>
            <a:ext cx="3733850" cy="2103815"/>
            <a:chOff x="762914" y="1831569"/>
            <a:chExt cx="7470928" cy="3239710"/>
          </a:xfrm>
        </p:grpSpPr>
        <p:cxnSp>
          <p:nvCxnSpPr>
            <p:cNvPr id="9" name="直接连接符 12"/>
            <p:cNvCxnSpPr/>
            <p:nvPr/>
          </p:nvCxnSpPr>
          <p:spPr>
            <a:xfrm flipV="1">
              <a:off x="6386049" y="2799546"/>
              <a:ext cx="119227" cy="133504"/>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椭圆 5"/>
            <p:cNvSpPr/>
            <p:nvPr/>
          </p:nvSpPr>
          <p:spPr>
            <a:xfrm>
              <a:off x="899592" y="1988377"/>
              <a:ext cx="7234214" cy="27578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1" name="任意多边形 14"/>
            <p:cNvSpPr/>
            <p:nvPr/>
          </p:nvSpPr>
          <p:spPr>
            <a:xfrm>
              <a:off x="7426506" y="2665580"/>
              <a:ext cx="565784" cy="315699"/>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5"/>
            <p:cNvSpPr/>
            <p:nvPr/>
          </p:nvSpPr>
          <p:spPr>
            <a:xfrm>
              <a:off x="1085486" y="2612042"/>
              <a:ext cx="636326" cy="371770"/>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76"/>
            <p:cNvSpPr txBox="1">
              <a:spLocks noChangeArrowheads="1"/>
            </p:cNvSpPr>
            <p:nvPr/>
          </p:nvSpPr>
          <p:spPr bwMode="auto">
            <a:xfrm>
              <a:off x="1461749" y="2743037"/>
              <a:ext cx="380538" cy="57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sz="1000" b="1" dirty="0">
                <a:solidFill>
                  <a:srgbClr val="FF0000"/>
                </a:solidFill>
                <a:latin typeface="Times New Roman" pitchFamily="18" charset="0"/>
                <a:cs typeface="Times New Roman" pitchFamily="18" charset="0"/>
              </a:endParaRPr>
            </a:p>
          </p:txBody>
        </p:sp>
        <p:sp>
          <p:nvSpPr>
            <p:cNvPr id="14" name="右箭头 9"/>
            <p:cNvSpPr/>
            <p:nvPr/>
          </p:nvSpPr>
          <p:spPr>
            <a:xfrm rot="20678478">
              <a:off x="1317871" y="2688005"/>
              <a:ext cx="79649" cy="57017"/>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TextBox 6"/>
            <p:cNvSpPr txBox="1">
              <a:spLocks noChangeArrowheads="1"/>
            </p:cNvSpPr>
            <p:nvPr/>
          </p:nvSpPr>
          <p:spPr bwMode="auto">
            <a:xfrm>
              <a:off x="4233115" y="2141662"/>
              <a:ext cx="576263" cy="8595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b="1" dirty="0">
                <a:solidFill>
                  <a:srgbClr val="CC00FF"/>
                </a:solidFill>
                <a:latin typeface="Times New Roman" pitchFamily="18" charset="0"/>
                <a:cs typeface="Times New Roman" pitchFamily="18" charset="0"/>
              </a:endParaRPr>
            </a:p>
          </p:txBody>
        </p:sp>
        <p:sp>
          <p:nvSpPr>
            <p:cNvPr id="16" name="TextBox 15"/>
            <p:cNvSpPr txBox="1">
              <a:spLocks noChangeArrowheads="1"/>
            </p:cNvSpPr>
            <p:nvPr/>
          </p:nvSpPr>
          <p:spPr bwMode="auto">
            <a:xfrm>
              <a:off x="3464686" y="2102660"/>
              <a:ext cx="768430" cy="42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FF0000"/>
                  </a:solidFill>
                </a:rPr>
                <a:t>e+</a:t>
              </a:r>
              <a:endParaRPr lang="zh-CN" altLang="en-US" b="1" dirty="0">
                <a:solidFill>
                  <a:srgbClr val="FF0000"/>
                </a:solidFill>
              </a:endParaRPr>
            </a:p>
          </p:txBody>
        </p:sp>
        <p:sp>
          <p:nvSpPr>
            <p:cNvPr id="17" name="TextBox 16"/>
            <p:cNvSpPr txBox="1">
              <a:spLocks noChangeArrowheads="1"/>
            </p:cNvSpPr>
            <p:nvPr/>
          </p:nvSpPr>
          <p:spPr bwMode="auto">
            <a:xfrm>
              <a:off x="5298529" y="2113445"/>
              <a:ext cx="576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00B0F0"/>
                  </a:solidFill>
                </a:rPr>
                <a:t>e-</a:t>
              </a:r>
              <a:endParaRPr lang="zh-CN" altLang="en-US" b="1" dirty="0">
                <a:solidFill>
                  <a:srgbClr val="00B0F0"/>
                </a:solidFill>
              </a:endParaRPr>
            </a:p>
          </p:txBody>
        </p:sp>
        <p:sp>
          <p:nvSpPr>
            <p:cNvPr id="18" name="TextBox 17"/>
            <p:cNvSpPr txBox="1">
              <a:spLocks noChangeArrowheads="1"/>
            </p:cNvSpPr>
            <p:nvPr/>
          </p:nvSpPr>
          <p:spPr bwMode="auto">
            <a:xfrm>
              <a:off x="6796752" y="2102659"/>
              <a:ext cx="4395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a:latin typeface="Times New Roman" pitchFamily="18" charset="0"/>
                  <a:cs typeface="Times New Roman" pitchFamily="18" charset="0"/>
                </a:rPr>
                <a:t>LTB</a:t>
              </a:r>
              <a:endParaRPr lang="zh-CN" altLang="en-US" sz="900" b="1" dirty="0">
                <a:latin typeface="Times New Roman" pitchFamily="18" charset="0"/>
                <a:cs typeface="Times New Roman" pitchFamily="18" charset="0"/>
              </a:endParaRPr>
            </a:p>
          </p:txBody>
        </p:sp>
        <p:sp>
          <p:nvSpPr>
            <p:cNvPr id="19" name="椭圆 14"/>
            <p:cNvSpPr/>
            <p:nvPr/>
          </p:nvSpPr>
          <p:spPr>
            <a:xfrm>
              <a:off x="1056974" y="2096368"/>
              <a:ext cx="6919449" cy="2520280"/>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0" name="右箭头 15"/>
            <p:cNvSpPr/>
            <p:nvPr/>
          </p:nvSpPr>
          <p:spPr>
            <a:xfrm rot="21289895">
              <a:off x="3587376" y="2080355"/>
              <a:ext cx="187325" cy="127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右箭头 16"/>
            <p:cNvSpPr/>
            <p:nvPr/>
          </p:nvSpPr>
          <p:spPr>
            <a:xfrm rot="14382723">
              <a:off x="6688679" y="2112021"/>
              <a:ext cx="82590" cy="64263"/>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右箭头 17"/>
            <p:cNvSpPr/>
            <p:nvPr/>
          </p:nvSpPr>
          <p:spPr>
            <a:xfrm rot="12476930">
              <a:off x="7814903" y="2745920"/>
              <a:ext cx="130960" cy="45719"/>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TextBox 48"/>
            <p:cNvSpPr txBox="1">
              <a:spLocks noChangeArrowheads="1"/>
            </p:cNvSpPr>
            <p:nvPr/>
          </p:nvSpPr>
          <p:spPr bwMode="auto">
            <a:xfrm rot="411638">
              <a:off x="1804184" y="2860162"/>
              <a:ext cx="5595636" cy="30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dirty="0" smtClean="0">
                  <a:solidFill>
                    <a:srgbClr val="CC00FF"/>
                  </a:solidFill>
                  <a:latin typeface="Times New Roman" pitchFamily="18" charset="0"/>
                  <a:cs typeface="Times New Roman" pitchFamily="18" charset="0"/>
                </a:rPr>
                <a:t>CEPC (50km-100km)</a:t>
              </a:r>
              <a:endParaRPr lang="zh-CN" altLang="en-US" sz="1400" b="1" dirty="0">
                <a:solidFill>
                  <a:srgbClr val="CC00FF"/>
                </a:solidFill>
                <a:latin typeface="Times New Roman" pitchFamily="18" charset="0"/>
                <a:cs typeface="Times New Roman" pitchFamily="18" charset="0"/>
              </a:endParaRPr>
            </a:p>
          </p:txBody>
        </p:sp>
        <p:sp>
          <p:nvSpPr>
            <p:cNvPr id="24" name="TextBox 50"/>
            <p:cNvSpPr txBox="1">
              <a:spLocks noChangeArrowheads="1"/>
            </p:cNvSpPr>
            <p:nvPr/>
          </p:nvSpPr>
          <p:spPr bwMode="auto">
            <a:xfrm rot="336818">
              <a:off x="1557070" y="3301609"/>
              <a:ext cx="2539796" cy="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600" b="1" dirty="0" err="1" smtClean="0">
                  <a:solidFill>
                    <a:srgbClr val="00B050"/>
                  </a:solidFill>
                  <a:latin typeface="Times New Roman" pitchFamily="18" charset="0"/>
                  <a:cs typeface="Times New Roman" pitchFamily="18" charset="0"/>
                </a:rPr>
                <a:t>Boostr</a:t>
              </a:r>
              <a:r>
                <a:rPr lang="en-US" altLang="zh-CN" sz="1600" b="1" dirty="0" smtClean="0">
                  <a:solidFill>
                    <a:srgbClr val="00B050"/>
                  </a:solidFill>
                  <a:latin typeface="Times New Roman" pitchFamily="18" charset="0"/>
                  <a:cs typeface="Times New Roman" pitchFamily="18" charset="0"/>
                </a:rPr>
                <a:t>(50Km-100km)</a:t>
              </a:r>
              <a:endParaRPr lang="zh-CN" altLang="en-US" sz="1600" b="1" dirty="0">
                <a:solidFill>
                  <a:srgbClr val="00B050"/>
                </a:solidFill>
                <a:latin typeface="Times New Roman" pitchFamily="18" charset="0"/>
                <a:cs typeface="Times New Roman" pitchFamily="18" charset="0"/>
              </a:endParaRPr>
            </a:p>
          </p:txBody>
        </p:sp>
        <p:cxnSp>
          <p:nvCxnSpPr>
            <p:cNvPr id="25" name="直接连接符 31"/>
            <p:cNvCxnSpPr/>
            <p:nvPr/>
          </p:nvCxnSpPr>
          <p:spPr>
            <a:xfrm flipV="1">
              <a:off x="6559346" y="2566856"/>
              <a:ext cx="144408" cy="176180"/>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26" name="右箭头 21"/>
            <p:cNvSpPr/>
            <p:nvPr/>
          </p:nvSpPr>
          <p:spPr>
            <a:xfrm rot="11153906">
              <a:off x="5346699" y="2079247"/>
              <a:ext cx="187325" cy="12759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Oval 11"/>
            <p:cNvSpPr>
              <a:spLocks noChangeArrowheads="1"/>
            </p:cNvSpPr>
            <p:nvPr/>
          </p:nvSpPr>
          <p:spPr bwMode="auto">
            <a:xfrm>
              <a:off x="5632551" y="2571034"/>
              <a:ext cx="685800" cy="36703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latin typeface="Times" pitchFamily="18" charset="0"/>
              </a:endParaRPr>
            </a:p>
          </p:txBody>
        </p:sp>
        <p:sp>
          <p:nvSpPr>
            <p:cNvPr id="28"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latin typeface="Times" pitchFamily="18" charset="0"/>
              </a:endParaRPr>
            </a:p>
          </p:txBody>
        </p:sp>
        <p:cxnSp>
          <p:nvCxnSpPr>
            <p:cNvPr id="29" name="直接连接符 35"/>
            <p:cNvCxnSpPr/>
            <p:nvPr/>
          </p:nvCxnSpPr>
          <p:spPr>
            <a:xfrm flipV="1">
              <a:off x="6473796" y="2761923"/>
              <a:ext cx="62877" cy="7200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40"/>
            <p:cNvSpPr txBox="1"/>
            <p:nvPr/>
          </p:nvSpPr>
          <p:spPr>
            <a:xfrm rot="432443">
              <a:off x="762914" y="4549932"/>
              <a:ext cx="3554432" cy="521347"/>
            </a:xfrm>
            <a:prstGeom prst="rect">
              <a:avLst/>
            </a:prstGeom>
            <a:noFill/>
          </p:spPr>
          <p:txBody>
            <a:bodyPr wrap="none" rtlCol="0">
              <a:spAutoFit/>
            </a:bodyPr>
            <a:lstStyle/>
            <a:p>
              <a:r>
                <a:rPr lang="en-US" altLang="zh-CN" sz="1600" b="1" err="1" smtClean="0">
                  <a:solidFill>
                    <a:srgbClr val="1108C8"/>
                  </a:solidFill>
                  <a:latin typeface="Times New Roman" pitchFamily="18" charset="0"/>
                  <a:cs typeface="Times New Roman" pitchFamily="18" charset="0"/>
                </a:rPr>
                <a:t>SppC</a:t>
              </a:r>
              <a:r>
                <a:rPr lang="en-US" altLang="zh-CN" sz="1600" b="1" smtClean="0">
                  <a:solidFill>
                    <a:srgbClr val="1108C8"/>
                  </a:solidFill>
                  <a:latin typeface="Times New Roman" pitchFamily="18" charset="0"/>
                  <a:cs typeface="Times New Roman" pitchFamily="18" charset="0"/>
                </a:rPr>
                <a:t> (50-100Km</a:t>
              </a:r>
              <a:r>
                <a:rPr lang="en-US" altLang="zh-CN" sz="1600" b="1" dirty="0" smtClean="0">
                  <a:solidFill>
                    <a:srgbClr val="1108C8"/>
                  </a:solidFill>
                  <a:latin typeface="Times New Roman" pitchFamily="18" charset="0"/>
                  <a:cs typeface="Times New Roman" pitchFamily="18" charset="0"/>
                </a:rPr>
                <a:t>)</a:t>
              </a:r>
              <a:endParaRPr lang="zh-CN" altLang="en-US" sz="1600" b="1" dirty="0">
                <a:solidFill>
                  <a:srgbClr val="1108C8"/>
                </a:solidFill>
                <a:latin typeface="Times New Roman" pitchFamily="18" charset="0"/>
                <a:cs typeface="Times New Roman" pitchFamily="18" charset="0"/>
              </a:endParaRPr>
            </a:p>
          </p:txBody>
        </p:sp>
        <p:sp>
          <p:nvSpPr>
            <p:cNvPr id="31" name="椭圆 26"/>
            <p:cNvSpPr/>
            <p:nvPr/>
          </p:nvSpPr>
          <p:spPr>
            <a:xfrm>
              <a:off x="813488" y="3271393"/>
              <a:ext cx="172207" cy="170230"/>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椭圆 27"/>
            <p:cNvSpPr/>
            <p:nvPr/>
          </p:nvSpPr>
          <p:spPr>
            <a:xfrm>
              <a:off x="4494335" y="2033485"/>
              <a:ext cx="140180" cy="14093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Oval 4"/>
            <p:cNvSpPr>
              <a:spLocks noChangeArrowheads="1"/>
            </p:cNvSpPr>
            <p:nvPr/>
          </p:nvSpPr>
          <p:spPr bwMode="auto">
            <a:xfrm>
              <a:off x="4650357" y="2055538"/>
              <a:ext cx="1325094" cy="62536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latin typeface="Times" pitchFamily="18" charset="0"/>
              </a:endParaRPr>
            </a:p>
          </p:txBody>
        </p:sp>
        <p:sp>
          <p:nvSpPr>
            <p:cNvPr id="34" name="椭圆 29"/>
            <p:cNvSpPr/>
            <p:nvPr/>
          </p:nvSpPr>
          <p:spPr>
            <a:xfrm>
              <a:off x="4503182" y="4522159"/>
              <a:ext cx="140180" cy="14093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椭圆 30"/>
            <p:cNvSpPr/>
            <p:nvPr/>
          </p:nvSpPr>
          <p:spPr>
            <a:xfrm>
              <a:off x="8061635" y="3233414"/>
              <a:ext cx="172207" cy="170230"/>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任意多边形 47"/>
            <p:cNvSpPr/>
            <p:nvPr/>
          </p:nvSpPr>
          <p:spPr>
            <a:xfrm>
              <a:off x="6703219" y="2299221"/>
              <a:ext cx="802481" cy="263004"/>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48"/>
            <p:cNvSpPr/>
            <p:nvPr/>
          </p:nvSpPr>
          <p:spPr>
            <a:xfrm>
              <a:off x="6469856" y="1959769"/>
              <a:ext cx="312916" cy="607219"/>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右箭头 33"/>
            <p:cNvSpPr/>
            <p:nvPr/>
          </p:nvSpPr>
          <p:spPr>
            <a:xfrm rot="21079377">
              <a:off x="7108834" y="2280788"/>
              <a:ext cx="82590" cy="64263"/>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椭圆 34"/>
            <p:cNvSpPr/>
            <p:nvPr/>
          </p:nvSpPr>
          <p:spPr>
            <a:xfrm>
              <a:off x="1142280" y="1831569"/>
              <a:ext cx="6919450" cy="252657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0" name="TextBox 39"/>
          <p:cNvSpPr txBox="1"/>
          <p:nvPr/>
        </p:nvSpPr>
        <p:spPr>
          <a:xfrm>
            <a:off x="4462556" y="5295453"/>
            <a:ext cx="4373313" cy="1384995"/>
          </a:xfrm>
          <a:prstGeom prst="rect">
            <a:avLst/>
          </a:prstGeom>
          <a:noFill/>
        </p:spPr>
        <p:txBody>
          <a:bodyPr wrap="none" rtlCol="0">
            <a:spAutoFit/>
          </a:bodyPr>
          <a:lstStyle/>
          <a:p>
            <a:pPr marL="285750" indent="-285750">
              <a:buFont typeface="Arial"/>
              <a:buChar char="•"/>
            </a:pPr>
            <a:r>
              <a:rPr lang="en-US" b="1" dirty="0" smtClean="0">
                <a:solidFill>
                  <a:srgbClr val="FF0000"/>
                </a:solidFill>
                <a:latin typeface="Comic Sans MS" panose="030F0702030302020204" pitchFamily="66" charset="0"/>
              </a:rPr>
              <a:t>CEPC(Higgs </a:t>
            </a:r>
            <a:r>
              <a:rPr lang="zh-CN" altLang="en-US" b="1" dirty="0" smtClean="0">
                <a:solidFill>
                  <a:srgbClr val="FF0000"/>
                </a:solidFill>
                <a:latin typeface="Comic Sans MS" panose="030F0702030302020204" pitchFamily="66" charset="0"/>
              </a:rPr>
              <a:t>工厂</a:t>
            </a:r>
            <a:r>
              <a:rPr lang="en-US" b="1" dirty="0" smtClean="0">
                <a:solidFill>
                  <a:srgbClr val="FF0000"/>
                </a:solidFill>
                <a:latin typeface="Comic Sans MS" panose="030F0702030302020204" pitchFamily="66" charset="0"/>
              </a:rPr>
              <a:t>)       </a:t>
            </a:r>
          </a:p>
          <a:p>
            <a:r>
              <a:rPr lang="en-US" dirty="0">
                <a:latin typeface="Comic Sans MS" panose="030F0702030302020204" pitchFamily="66" charset="0"/>
              </a:rPr>
              <a:t>  </a:t>
            </a:r>
            <a:r>
              <a:rPr lang="en-US" dirty="0" smtClean="0">
                <a:latin typeface="Comic Sans MS" panose="030F0702030302020204" pitchFamily="66" charset="0"/>
              </a:rPr>
              <a:t>   50-100 km, 250 </a:t>
            </a:r>
            <a:r>
              <a:rPr lang="en-US" dirty="0" err="1" smtClean="0">
                <a:latin typeface="Comic Sans MS" panose="030F0702030302020204" pitchFamily="66" charset="0"/>
              </a:rPr>
              <a:t>GeV</a:t>
            </a:r>
            <a:r>
              <a:rPr lang="en-US" dirty="0" smtClean="0">
                <a:latin typeface="Comic Sans MS" panose="030F0702030302020204" pitchFamily="66" charset="0"/>
              </a:rPr>
              <a:t>, L=10</a:t>
            </a:r>
            <a:r>
              <a:rPr lang="en-US" baseline="30000" dirty="0" smtClean="0">
                <a:latin typeface="Comic Sans MS" panose="030F0702030302020204" pitchFamily="66" charset="0"/>
              </a:rPr>
              <a:t>34</a:t>
            </a:r>
            <a:r>
              <a:rPr lang="en-US" dirty="0" smtClean="0">
                <a:latin typeface="Comic Sans MS" panose="030F0702030302020204" pitchFamily="66" charset="0"/>
              </a:rPr>
              <a:t>cm</a:t>
            </a:r>
            <a:r>
              <a:rPr lang="en-US" baseline="30000" dirty="0" smtClean="0">
                <a:latin typeface="Comic Sans MS" panose="030F0702030302020204" pitchFamily="66" charset="0"/>
              </a:rPr>
              <a:t>-2</a:t>
            </a:r>
            <a:r>
              <a:rPr lang="en-US" dirty="0" smtClean="0">
                <a:latin typeface="Comic Sans MS" panose="030F0702030302020204" pitchFamily="66" charset="0"/>
              </a:rPr>
              <a:t>s</a:t>
            </a:r>
            <a:r>
              <a:rPr lang="en-US" baseline="30000" dirty="0" smtClean="0">
                <a:latin typeface="Comic Sans MS" panose="030F0702030302020204" pitchFamily="66" charset="0"/>
              </a:rPr>
              <a:t>-1</a:t>
            </a:r>
            <a:r>
              <a:rPr lang="en-US" dirty="0" smtClean="0">
                <a:latin typeface="Comic Sans MS" panose="030F0702030302020204" pitchFamily="66" charset="0"/>
              </a:rPr>
              <a:t>, </a:t>
            </a:r>
          </a:p>
          <a:p>
            <a:r>
              <a:rPr lang="en-US" dirty="0">
                <a:latin typeface="Comic Sans MS" panose="030F0702030302020204" pitchFamily="66" charset="0"/>
              </a:rPr>
              <a:t> </a:t>
            </a:r>
            <a:r>
              <a:rPr lang="en-US" dirty="0" smtClean="0">
                <a:latin typeface="Comic Sans MS" panose="030F0702030302020204" pitchFamily="66" charset="0"/>
              </a:rPr>
              <a:t>    6-12 B$ for 50 km</a:t>
            </a:r>
          </a:p>
          <a:p>
            <a:endParaRPr lang="en-US" baseline="30000" dirty="0" smtClean="0">
              <a:latin typeface="Comic Sans MS" panose="030F0702030302020204" pitchFamily="66" charset="0"/>
            </a:endParaRPr>
          </a:p>
          <a:p>
            <a:pPr marL="285750" indent="-285750">
              <a:buFont typeface="Arial"/>
              <a:buChar char="•"/>
            </a:pPr>
            <a:r>
              <a:rPr lang="en-US" dirty="0" smtClean="0">
                <a:latin typeface="Comic Sans MS" panose="030F0702030302020204" pitchFamily="66" charset="0"/>
              </a:rPr>
              <a:t>SPPC: 100 </a:t>
            </a:r>
            <a:r>
              <a:rPr lang="en-US" dirty="0" err="1" smtClean="0">
                <a:latin typeface="Comic Sans MS" panose="030F0702030302020204" pitchFamily="66" charset="0"/>
              </a:rPr>
              <a:t>TeV</a:t>
            </a:r>
            <a:r>
              <a:rPr lang="en-US" dirty="0" smtClean="0">
                <a:latin typeface="Comic Sans MS" panose="030F0702030302020204" pitchFamily="66" charset="0"/>
              </a:rPr>
              <a:t>, </a:t>
            </a:r>
            <a:r>
              <a:rPr lang="en-US" dirty="0">
                <a:latin typeface="Comic Sans MS" panose="030F0702030302020204" pitchFamily="66" charset="0"/>
              </a:rPr>
              <a:t>L</a:t>
            </a:r>
            <a:r>
              <a:rPr lang="en-US" dirty="0" smtClean="0">
                <a:latin typeface="Comic Sans MS" panose="030F0702030302020204" pitchFamily="66" charset="0"/>
              </a:rPr>
              <a:t>=5 x 10</a:t>
            </a:r>
            <a:r>
              <a:rPr lang="en-US" baseline="30000" dirty="0" smtClean="0">
                <a:latin typeface="Comic Sans MS" panose="030F0702030302020204" pitchFamily="66" charset="0"/>
              </a:rPr>
              <a:t>34</a:t>
            </a:r>
            <a:r>
              <a:rPr lang="en-US" dirty="0" smtClean="0">
                <a:latin typeface="Comic Sans MS" panose="030F0702030302020204" pitchFamily="66" charset="0"/>
              </a:rPr>
              <a:t>cm</a:t>
            </a:r>
            <a:r>
              <a:rPr lang="en-US" baseline="30000" dirty="0">
                <a:latin typeface="Comic Sans MS" panose="030F0702030302020204" pitchFamily="66" charset="0"/>
              </a:rPr>
              <a:t>-2</a:t>
            </a:r>
            <a:r>
              <a:rPr lang="en-US" dirty="0">
                <a:latin typeface="Comic Sans MS" panose="030F0702030302020204" pitchFamily="66" charset="0"/>
              </a:rPr>
              <a:t>s</a:t>
            </a:r>
            <a:r>
              <a:rPr lang="en-US" baseline="30000" dirty="0">
                <a:latin typeface="Comic Sans MS" panose="030F0702030302020204" pitchFamily="66" charset="0"/>
              </a:rPr>
              <a:t>-</a:t>
            </a:r>
            <a:r>
              <a:rPr lang="en-US" baseline="30000" dirty="0" smtClean="0">
                <a:latin typeface="Comic Sans MS" panose="030F0702030302020204" pitchFamily="66" charset="0"/>
              </a:rPr>
              <a:t>1</a:t>
            </a:r>
            <a:endParaRPr lang="en-US" baseline="30000" dirty="0">
              <a:latin typeface="Comic Sans MS" panose="030F0702030302020204" pitchFamily="66" charset="0"/>
            </a:endParaRPr>
          </a:p>
        </p:txBody>
      </p:sp>
      <p:sp>
        <p:nvSpPr>
          <p:cNvPr id="42" name="Slide Number Placeholder 3"/>
          <p:cNvSpPr txBox="1">
            <a:spLocks/>
          </p:cNvSpPr>
          <p:nvPr/>
        </p:nvSpPr>
        <p:spPr>
          <a:xfrm>
            <a:off x="11351973" y="6366893"/>
            <a:ext cx="871847" cy="178267"/>
          </a:xfrm>
          <a:prstGeom prst="rect">
            <a:avLst/>
          </a:prstGeom>
        </p:spPr>
        <p:txBody>
          <a:bodyPr vert="horz" lIns="91440" tIns="45720" rIns="91440" bIns="45720" rtlCol="0" anchor="ctr"/>
          <a:lstStyle>
            <a:defPPr>
              <a:defRPr lang="en-US"/>
            </a:defPPr>
            <a:lvl1pPr marL="0" algn="r" defTabSz="457200" rtl="0" eaLnBrk="1" latinLnBrk="0" hangingPunct="1">
              <a:defRPr sz="14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73300C-797F-D148-A78D-320196FBAF04}" type="slidenum">
              <a:rPr lang="en-US" smtClean="0"/>
              <a:pPr/>
              <a:t>28</a:t>
            </a:fld>
            <a:endParaRPr lang="en-US"/>
          </a:p>
        </p:txBody>
      </p:sp>
      <p:sp>
        <p:nvSpPr>
          <p:cNvPr id="45" name="文本框 44"/>
          <p:cNvSpPr txBox="1"/>
          <p:nvPr/>
        </p:nvSpPr>
        <p:spPr>
          <a:xfrm>
            <a:off x="324329" y="5773730"/>
            <a:ext cx="4413923" cy="369332"/>
          </a:xfrm>
          <a:prstGeom prst="rect">
            <a:avLst/>
          </a:prstGeom>
          <a:noFill/>
        </p:spPr>
        <p:txBody>
          <a:bodyPr wrap="square" rtlCol="0">
            <a:spAutoFit/>
          </a:bodyPr>
          <a:lstStyle/>
          <a:p>
            <a:r>
              <a:rPr lang="zh-CN" altLang="en-US" b="1" dirty="0" smtClean="0"/>
              <a:t>科大积极参与这些项目的推动和预研工作</a:t>
            </a:r>
            <a:endParaRPr lang="zh-CN" altLang="en-US" b="1" dirty="0"/>
          </a:p>
        </p:txBody>
      </p:sp>
    </p:spTree>
    <p:extLst>
      <p:ext uri="{BB962C8B-B14F-4D97-AF65-F5344CB8AC3E}">
        <p14:creationId xmlns:p14="http://schemas.microsoft.com/office/powerpoint/2010/main" val="3934632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4954" y="22944"/>
            <a:ext cx="7154091" cy="714850"/>
          </a:xfrm>
        </p:spPr>
        <p:txBody>
          <a:bodyPr>
            <a:normAutofit/>
          </a:bodyPr>
          <a:lstStyle/>
          <a:p>
            <a:r>
              <a:rPr lang="en-US" altLang="zh-CN" sz="3200" dirty="0" smtClean="0">
                <a:latin typeface="Times New Roman" panose="02020603050405020304" pitchFamily="18" charset="0"/>
                <a:cs typeface="Times New Roman" panose="02020603050405020304" pitchFamily="18" charset="0"/>
              </a:rPr>
              <a:t>STCF in China</a:t>
            </a:r>
            <a:endParaRPr lang="zh-CN" altLang="en-US" sz="3200" dirty="0">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half" idx="10"/>
          </p:nvPr>
        </p:nvSpPr>
        <p:spPr>
          <a:xfrm>
            <a:off x="457200" y="6356350"/>
            <a:ext cx="3084286" cy="365125"/>
          </a:xfrm>
        </p:spPr>
        <p:txBody>
          <a:bodyPr/>
          <a:lstStyle/>
          <a:p>
            <a:r>
              <a:rPr lang="en-US" altLang="zh-CN" smtClean="0"/>
              <a:t>21/05/2018  H.P.  Peng</a:t>
            </a:r>
            <a:endParaRPr lang="en-US" dirty="0"/>
          </a:p>
        </p:txBody>
      </p:sp>
      <p:sp>
        <p:nvSpPr>
          <p:cNvPr id="5" name="页脚占位符 4"/>
          <p:cNvSpPr>
            <a:spLocks noGrp="1"/>
          </p:cNvSpPr>
          <p:nvPr>
            <p:ph type="ftr" sz="quarter" idx="11"/>
          </p:nvPr>
        </p:nvSpPr>
        <p:spPr/>
        <p:txBody>
          <a:bodyPr/>
          <a:lstStyle/>
          <a:p>
            <a:r>
              <a:rPr lang="en-US" smtClean="0"/>
              <a:t>Charm2018，Novosibirsk，Russia</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29</a:t>
            </a:fld>
            <a:endParaRPr lang="en-US" dirty="0"/>
          </a:p>
        </p:txBody>
      </p:sp>
      <p:sp>
        <p:nvSpPr>
          <p:cNvPr id="8" name="Content Placeholder 2"/>
          <p:cNvSpPr>
            <a:spLocks noGrp="1"/>
          </p:cNvSpPr>
          <p:nvPr/>
        </p:nvSpPr>
        <p:spPr>
          <a:xfrm>
            <a:off x="344427" y="981598"/>
            <a:ext cx="8455143" cy="5299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smtClean="0">
                <a:solidFill>
                  <a:srgbClr val="FF0000"/>
                </a:solidFill>
                <a:latin typeface="+mj-lt"/>
                <a:cs typeface="Times New Roman" panose="02020603050405020304" pitchFamily="18" charset="0"/>
              </a:rPr>
              <a:t>S</a:t>
            </a:r>
            <a:r>
              <a:rPr lang="en-US" sz="2800" b="1" dirty="0" smtClean="0">
                <a:latin typeface="+mj-lt"/>
                <a:cs typeface="Times New Roman" panose="02020603050405020304" pitchFamily="18" charset="0"/>
              </a:rPr>
              <a:t>uper </a:t>
            </a:r>
            <a:r>
              <a:rPr lang="en-US" sz="2800" b="1" dirty="0" smtClean="0">
                <a:solidFill>
                  <a:srgbClr val="FF0000"/>
                </a:solidFill>
                <a:latin typeface="+mj-lt"/>
                <a:cs typeface="Times New Roman" panose="02020603050405020304" pitchFamily="18" charset="0"/>
              </a:rPr>
              <a:t>T</a:t>
            </a:r>
            <a:r>
              <a:rPr lang="en-US" sz="2800" b="1" dirty="0" smtClean="0">
                <a:latin typeface="+mj-lt"/>
                <a:cs typeface="Times New Roman" panose="02020603050405020304" pitchFamily="18" charset="0"/>
              </a:rPr>
              <a:t>au-</a:t>
            </a:r>
            <a:r>
              <a:rPr lang="en-US" sz="2800" b="1" dirty="0" smtClean="0">
                <a:solidFill>
                  <a:srgbClr val="FF0000"/>
                </a:solidFill>
                <a:latin typeface="+mj-lt"/>
                <a:cs typeface="Times New Roman" panose="02020603050405020304" pitchFamily="18" charset="0"/>
              </a:rPr>
              <a:t>C</a:t>
            </a:r>
            <a:r>
              <a:rPr lang="en-US" sz="2800" b="1" dirty="0" smtClean="0">
                <a:latin typeface="+mj-lt"/>
                <a:cs typeface="Times New Roman" panose="02020603050405020304" pitchFamily="18" charset="0"/>
              </a:rPr>
              <a:t>harm </a:t>
            </a:r>
            <a:r>
              <a:rPr lang="en-US" sz="2800" b="1" dirty="0" smtClean="0">
                <a:solidFill>
                  <a:srgbClr val="FF0000"/>
                </a:solidFill>
                <a:latin typeface="+mj-lt"/>
                <a:cs typeface="Times New Roman" panose="02020603050405020304" pitchFamily="18" charset="0"/>
              </a:rPr>
              <a:t>F</a:t>
            </a:r>
            <a:r>
              <a:rPr lang="en-US" sz="2800" b="1" dirty="0" smtClean="0">
                <a:latin typeface="+mj-lt"/>
                <a:cs typeface="Times New Roman" panose="02020603050405020304" pitchFamily="18" charset="0"/>
              </a:rPr>
              <a:t>acility (</a:t>
            </a:r>
            <a:r>
              <a:rPr lang="en-US" sz="2800" b="1" dirty="0" smtClean="0">
                <a:solidFill>
                  <a:srgbClr val="FF0000"/>
                </a:solidFill>
                <a:latin typeface="+mj-lt"/>
                <a:cs typeface="Times New Roman" panose="02020603050405020304" pitchFamily="18" charset="0"/>
              </a:rPr>
              <a:t>STCF</a:t>
            </a:r>
            <a:r>
              <a:rPr lang="en-US" sz="2800" b="1" dirty="0" smtClean="0">
                <a:latin typeface="+mj-lt"/>
                <a:cs typeface="Times New Roman" panose="02020603050405020304" pitchFamily="18" charset="0"/>
              </a:rPr>
              <a:t>)</a:t>
            </a:r>
          </a:p>
        </p:txBody>
      </p:sp>
      <p:sp>
        <p:nvSpPr>
          <p:cNvPr id="9" name="Content Placeholder 2"/>
          <p:cNvSpPr>
            <a:spLocks noGrp="1"/>
          </p:cNvSpPr>
          <p:nvPr/>
        </p:nvSpPr>
        <p:spPr>
          <a:xfrm>
            <a:off x="500880" y="1835044"/>
            <a:ext cx="8643120" cy="442605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94900">
              <a:lnSpc>
                <a:spcPct val="150000"/>
              </a:lnSpc>
              <a:buFont typeface="Wingdings" panose="05000000000000000000" pitchFamily="2" charset="2"/>
              <a:buChar char="p"/>
            </a:pPr>
            <a:r>
              <a:rPr lang="en-US" sz="2400" b="1" dirty="0" smtClean="0">
                <a:latin typeface="+mj-lt"/>
                <a:cs typeface="Times New Roman" panose="02020603050405020304" pitchFamily="18" charset="0"/>
              </a:rPr>
              <a:t>Peak luminosity 0.5-1</a:t>
            </a:r>
            <a:r>
              <a:rPr lang="en-US" sz="2400" b="1" dirty="0" smtClean="0">
                <a:latin typeface="+mj-lt"/>
                <a:cs typeface="Times New Roman" panose="02020603050405020304" pitchFamily="18" charset="0"/>
                <a:sym typeface="Symbol" panose="05050102010706020507" pitchFamily="18" charset="2"/>
              </a:rPr>
              <a:t></a:t>
            </a:r>
            <a:r>
              <a:rPr lang="en-US" sz="2400" b="1" dirty="0" smtClean="0">
                <a:solidFill>
                  <a:srgbClr val="FF0000"/>
                </a:solidFill>
                <a:latin typeface="+mj-lt"/>
                <a:cs typeface="Times New Roman" panose="02020603050405020304" pitchFamily="18" charset="0"/>
              </a:rPr>
              <a:t>10</a:t>
            </a:r>
            <a:r>
              <a:rPr lang="en-US" sz="2400" b="1" baseline="30000" dirty="0" smtClean="0">
                <a:solidFill>
                  <a:srgbClr val="FF0000"/>
                </a:solidFill>
                <a:latin typeface="+mj-lt"/>
                <a:cs typeface="Times New Roman" panose="02020603050405020304" pitchFamily="18" charset="0"/>
              </a:rPr>
              <a:t>35</a:t>
            </a:r>
            <a:r>
              <a:rPr lang="en-US" sz="2400" b="1" dirty="0" smtClean="0">
                <a:latin typeface="+mj-lt"/>
                <a:cs typeface="Times New Roman" panose="02020603050405020304" pitchFamily="18" charset="0"/>
              </a:rPr>
              <a:t> cm</a:t>
            </a:r>
            <a:r>
              <a:rPr lang="en-US" sz="2400" b="1" baseline="30000" dirty="0" smtClean="0">
                <a:latin typeface="+mj-lt"/>
                <a:cs typeface="Times New Roman" panose="02020603050405020304" pitchFamily="18" charset="0"/>
              </a:rPr>
              <a:t>-2</a:t>
            </a:r>
            <a:r>
              <a:rPr lang="en-US" sz="2400" b="1" dirty="0" smtClean="0">
                <a:latin typeface="+mj-lt"/>
                <a:cs typeface="Times New Roman" panose="02020603050405020304" pitchFamily="18" charset="0"/>
              </a:rPr>
              <a:t>s</a:t>
            </a:r>
            <a:r>
              <a:rPr lang="en-US" sz="2400" b="1" baseline="30000" dirty="0" smtClean="0">
                <a:latin typeface="+mj-lt"/>
                <a:cs typeface="Times New Roman" panose="02020603050405020304" pitchFamily="18" charset="0"/>
              </a:rPr>
              <a:t>-1</a:t>
            </a:r>
            <a:r>
              <a:rPr lang="en-US" sz="2400" b="1" dirty="0" smtClean="0">
                <a:latin typeface="+mj-lt"/>
                <a:cs typeface="Times New Roman" panose="02020603050405020304" pitchFamily="18" charset="0"/>
              </a:rPr>
              <a:t> at </a:t>
            </a:r>
            <a:r>
              <a:rPr lang="en-US" sz="2400" b="1" dirty="0" smtClean="0">
                <a:solidFill>
                  <a:srgbClr val="FF0000"/>
                </a:solidFill>
                <a:latin typeface="+mj-lt"/>
                <a:cs typeface="Times New Roman" panose="02020603050405020304" pitchFamily="18" charset="0"/>
              </a:rPr>
              <a:t>4 GeV </a:t>
            </a:r>
            <a:endParaRPr lang="en-US" sz="2400" b="1" dirty="0" smtClean="0">
              <a:latin typeface="+mj-lt"/>
              <a:cs typeface="Times New Roman" panose="02020603050405020304" pitchFamily="18" charset="0"/>
            </a:endParaRPr>
          </a:p>
          <a:p>
            <a:pPr marL="594900">
              <a:lnSpc>
                <a:spcPct val="150000"/>
              </a:lnSpc>
              <a:buFont typeface="Wingdings" panose="05000000000000000000" pitchFamily="2" charset="2"/>
              <a:buChar char="p"/>
            </a:pPr>
            <a:r>
              <a:rPr lang="en-US" sz="2400" b="1" dirty="0" smtClean="0">
                <a:latin typeface="+mj-lt"/>
                <a:cs typeface="Times New Roman" panose="02020603050405020304" pitchFamily="18" charset="0"/>
              </a:rPr>
              <a:t>Energy range </a:t>
            </a:r>
            <a:r>
              <a:rPr lang="en-US" sz="2400" b="1" dirty="0" err="1" smtClean="0">
                <a:latin typeface="+mj-lt"/>
                <a:cs typeface="Times New Roman" panose="02020603050405020304" pitchFamily="18" charset="0"/>
              </a:rPr>
              <a:t>E</a:t>
            </a:r>
            <a:r>
              <a:rPr lang="en-US" sz="2400" b="1" baseline="-25000" dirty="0" err="1" smtClean="0">
                <a:latin typeface="+mj-lt"/>
                <a:cs typeface="Times New Roman" panose="02020603050405020304" pitchFamily="18" charset="0"/>
              </a:rPr>
              <a:t>cm</a:t>
            </a:r>
            <a:r>
              <a:rPr lang="en-US" sz="2400" b="1" dirty="0" smtClean="0">
                <a:latin typeface="+mj-lt"/>
                <a:cs typeface="Times New Roman" panose="02020603050405020304" pitchFamily="18" charset="0"/>
              </a:rPr>
              <a:t> = </a:t>
            </a:r>
            <a:r>
              <a:rPr lang="en-US" sz="2400" b="1" dirty="0" smtClean="0">
                <a:solidFill>
                  <a:srgbClr val="FF0000"/>
                </a:solidFill>
                <a:latin typeface="+mj-lt"/>
                <a:cs typeface="Times New Roman" panose="02020603050405020304" pitchFamily="18" charset="0"/>
              </a:rPr>
              <a:t>2</a:t>
            </a:r>
            <a:r>
              <a:rPr lang="en-US" sz="2400" b="1" dirty="0" smtClean="0">
                <a:solidFill>
                  <a:srgbClr val="FF0000"/>
                </a:solidFill>
                <a:latin typeface="+mj-lt"/>
                <a:cs typeface="Times New Roman" panose="02020603050405020304" pitchFamily="18" charset="0"/>
                <a:sym typeface="Symbol" panose="05050102010706020507" pitchFamily="18" charset="2"/>
              </a:rPr>
              <a:t></a:t>
            </a:r>
            <a:r>
              <a:rPr lang="en-US" sz="2400" b="1" dirty="0" smtClean="0">
                <a:solidFill>
                  <a:srgbClr val="FF0000"/>
                </a:solidFill>
                <a:latin typeface="+mj-lt"/>
                <a:cs typeface="Times New Roman" panose="02020603050405020304" pitchFamily="18" charset="0"/>
              </a:rPr>
              <a:t>7GeV </a:t>
            </a:r>
          </a:p>
          <a:p>
            <a:pPr marL="594900">
              <a:lnSpc>
                <a:spcPct val="150000"/>
              </a:lnSpc>
              <a:buFont typeface="Wingdings" panose="05000000000000000000" pitchFamily="2" charset="2"/>
              <a:buChar char="p"/>
            </a:pPr>
            <a:r>
              <a:rPr lang="en-US" sz="2400" b="1" dirty="0" smtClean="0">
                <a:solidFill>
                  <a:srgbClr val="FF0000"/>
                </a:solidFill>
                <a:latin typeface="+mj-lt"/>
                <a:cs typeface="Times New Roman" panose="02020603050405020304" pitchFamily="18" charset="0"/>
              </a:rPr>
              <a:t>Polarization </a:t>
            </a:r>
            <a:r>
              <a:rPr lang="en-US" sz="2400" b="1" dirty="0" smtClean="0">
                <a:latin typeface="+mj-lt"/>
                <a:cs typeface="Times New Roman" panose="02020603050405020304" pitchFamily="18" charset="0"/>
              </a:rPr>
              <a:t>available on electron beam (Phase II)</a:t>
            </a:r>
          </a:p>
          <a:p>
            <a:pPr marL="594900">
              <a:lnSpc>
                <a:spcPct val="150000"/>
              </a:lnSpc>
              <a:buFont typeface="Wingdings" panose="05000000000000000000" pitchFamily="2" charset="2"/>
              <a:buChar char="p"/>
            </a:pPr>
            <a:r>
              <a:rPr lang="en-US" sz="2400" b="1" dirty="0" smtClean="0">
                <a:latin typeface="+mj-lt"/>
                <a:cs typeface="Times New Roman" panose="02020603050405020304" pitchFamily="18" charset="0"/>
              </a:rPr>
              <a:t>Basic </a:t>
            </a:r>
            <a:r>
              <a:rPr lang="en-US" sz="2400" b="1" dirty="0" smtClean="0">
                <a:solidFill>
                  <a:srgbClr val="FF0000"/>
                </a:solidFill>
                <a:latin typeface="+mj-lt"/>
                <a:cs typeface="Times New Roman" panose="02020603050405020304" pitchFamily="18" charset="0"/>
              </a:rPr>
              <a:t>Features</a:t>
            </a:r>
            <a:r>
              <a:rPr lang="en-US" sz="2400" b="1" dirty="0" smtClean="0">
                <a:latin typeface="+mj-lt"/>
                <a:cs typeface="Times New Roman" panose="02020603050405020304" pitchFamily="18" charset="0"/>
              </a:rPr>
              <a:t> of machine : </a:t>
            </a:r>
          </a:p>
          <a:p>
            <a:pPr marL="954000">
              <a:lnSpc>
                <a:spcPct val="150000"/>
              </a:lnSpc>
              <a:buFont typeface="Symbol" panose="05050102010706020507" pitchFamily="18" charset="2"/>
              <a:buChar char="-"/>
            </a:pPr>
            <a:r>
              <a:rPr lang="en-US" sz="2400" b="1" dirty="0" smtClean="0">
                <a:solidFill>
                  <a:srgbClr val="0036FA"/>
                </a:solidFill>
                <a:latin typeface="+mj-lt"/>
                <a:cs typeface="Times New Roman" panose="02020603050405020304" pitchFamily="18" charset="0"/>
              </a:rPr>
              <a:t>Symmetric</a:t>
            </a:r>
            <a:r>
              <a:rPr lang="en-US" sz="2400" b="1" dirty="0" smtClean="0">
                <a:latin typeface="+mj-lt"/>
                <a:cs typeface="Times New Roman" panose="02020603050405020304" pitchFamily="18" charset="0"/>
              </a:rPr>
              <a:t> machine with  </a:t>
            </a:r>
            <a:r>
              <a:rPr lang="en-US" sz="2400" b="1" dirty="0" smtClean="0">
                <a:solidFill>
                  <a:srgbClr val="0036FA"/>
                </a:solidFill>
                <a:latin typeface="+mj-lt"/>
                <a:cs typeface="Times New Roman" panose="02020603050405020304" pitchFamily="18" charset="0"/>
              </a:rPr>
              <a:t>dual-ring</a:t>
            </a:r>
            <a:r>
              <a:rPr lang="en-US" sz="2400" b="1" dirty="0" smtClean="0">
                <a:latin typeface="+mj-lt"/>
                <a:cs typeface="Times New Roman" panose="02020603050405020304" pitchFamily="18" charset="0"/>
              </a:rPr>
              <a:t> </a:t>
            </a:r>
          </a:p>
          <a:p>
            <a:pPr marL="954000">
              <a:lnSpc>
                <a:spcPct val="150000"/>
              </a:lnSpc>
              <a:buFont typeface="Symbol" panose="05050102010706020507" pitchFamily="18" charset="2"/>
              <a:buChar char="-"/>
            </a:pPr>
            <a:r>
              <a:rPr lang="en-US" sz="2400" b="1" dirty="0" smtClean="0">
                <a:solidFill>
                  <a:srgbClr val="0036FA"/>
                </a:solidFill>
                <a:latin typeface="+mj-lt"/>
                <a:cs typeface="Times New Roman" panose="02020603050405020304" pitchFamily="18" charset="0"/>
              </a:rPr>
              <a:t>Large </a:t>
            </a:r>
            <a:r>
              <a:rPr lang="en-US" sz="2400" b="1" dirty="0" err="1" smtClean="0">
                <a:solidFill>
                  <a:srgbClr val="0036FA"/>
                </a:solidFill>
                <a:latin typeface="+mj-lt"/>
                <a:cs typeface="Times New Roman" panose="02020603050405020304" pitchFamily="18" charset="0"/>
              </a:rPr>
              <a:t>Piwinski</a:t>
            </a:r>
            <a:r>
              <a:rPr lang="en-US" sz="2400" b="1" dirty="0" smtClean="0">
                <a:solidFill>
                  <a:srgbClr val="0036FA"/>
                </a:solidFill>
                <a:latin typeface="+mj-lt"/>
                <a:cs typeface="Times New Roman" panose="02020603050405020304" pitchFamily="18" charset="0"/>
              </a:rPr>
              <a:t> angle </a:t>
            </a:r>
            <a:r>
              <a:rPr lang="en-US" sz="2400" b="1" dirty="0" smtClean="0">
                <a:latin typeface="+mj-lt"/>
                <a:cs typeface="Times New Roman" panose="02020603050405020304" pitchFamily="18" charset="0"/>
              </a:rPr>
              <a:t>collision + </a:t>
            </a:r>
            <a:r>
              <a:rPr lang="en-US" sz="2400" b="1" dirty="0" smtClean="0">
                <a:solidFill>
                  <a:srgbClr val="0036FA"/>
                </a:solidFill>
                <a:latin typeface="+mj-lt"/>
                <a:cs typeface="Times New Roman" panose="02020603050405020304" pitchFamily="18" charset="0"/>
              </a:rPr>
              <a:t>crabbed waist </a:t>
            </a:r>
            <a:r>
              <a:rPr lang="en-US" sz="2400" b="1" dirty="0" smtClean="0">
                <a:latin typeface="+mj-lt"/>
                <a:cs typeface="Times New Roman" panose="02020603050405020304" pitchFamily="18" charset="0"/>
              </a:rPr>
              <a:t>solution for the IR </a:t>
            </a:r>
          </a:p>
          <a:p>
            <a:pPr marL="954000">
              <a:lnSpc>
                <a:spcPct val="150000"/>
              </a:lnSpc>
              <a:buFont typeface="Symbol" panose="05050102010706020507" pitchFamily="18" charset="2"/>
              <a:buChar char="-"/>
            </a:pPr>
            <a:r>
              <a:rPr lang="en-US" sz="2400" b="1" dirty="0" smtClean="0">
                <a:solidFill>
                  <a:srgbClr val="0036FA"/>
                </a:solidFill>
                <a:latin typeface="+mj-lt"/>
                <a:cs typeface="Times New Roman" panose="02020603050405020304" pitchFamily="18" charset="0"/>
              </a:rPr>
              <a:t>Siberia </a:t>
            </a:r>
            <a:r>
              <a:rPr lang="en-US" altLang="zh-CN" sz="2400" b="1" dirty="0" smtClean="0">
                <a:solidFill>
                  <a:srgbClr val="0036FA"/>
                </a:solidFill>
                <a:latin typeface="+mj-lt"/>
                <a:cs typeface="Times New Roman" panose="02020603050405020304" pitchFamily="18" charset="0"/>
              </a:rPr>
              <a:t>snake </a:t>
            </a:r>
            <a:r>
              <a:rPr lang="en-US" altLang="zh-CN" sz="2400" b="1" dirty="0" smtClean="0">
                <a:latin typeface="+mj-lt"/>
                <a:cs typeface="Times New Roman" panose="02020603050405020304" pitchFamily="18" charset="0"/>
              </a:rPr>
              <a:t>for polarization </a:t>
            </a:r>
            <a:endParaRPr lang="en-US" sz="2400" b="1" dirty="0" smtClean="0">
              <a:latin typeface="+mj-lt"/>
              <a:cs typeface="Times New Roman" panose="02020603050405020304" pitchFamily="18" charset="0"/>
            </a:endParaRPr>
          </a:p>
        </p:txBody>
      </p:sp>
    </p:spTree>
    <p:extLst>
      <p:ext uri="{BB962C8B-B14F-4D97-AF65-F5344CB8AC3E}">
        <p14:creationId xmlns:p14="http://schemas.microsoft.com/office/powerpoint/2010/main" val="3992414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10746" y="78080"/>
            <a:ext cx="6801734" cy="714850"/>
          </a:xfrm>
        </p:spPr>
        <p:txBody>
          <a:bodyPr>
            <a:noAutofit/>
          </a:bodyPr>
          <a:lstStyle/>
          <a:p>
            <a:r>
              <a:rPr lang="zh-CN" altLang="en-US" sz="4600" b="1" dirty="0" smtClean="0">
                <a:solidFill>
                  <a:srgbClr val="C00000"/>
                </a:solidFill>
                <a:latin typeface="华文楷体" panose="02010600040101010101" pitchFamily="2" charset="-122"/>
                <a:ea typeface="华文楷体" panose="02010600040101010101" pitchFamily="2" charset="-122"/>
              </a:rPr>
              <a:t>历史与背景</a:t>
            </a:r>
            <a:endParaRPr lang="zh-CN" altLang="en-US" sz="4600" b="1" dirty="0">
              <a:solidFill>
                <a:srgbClr val="C00000"/>
              </a:solidFill>
              <a:latin typeface="华文楷体" panose="02010600040101010101" pitchFamily="2" charset="-122"/>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3</a:t>
            </a:fld>
            <a:endParaRPr lang="en-US" dirty="0"/>
          </a:p>
        </p:txBody>
      </p:sp>
      <p:sp>
        <p:nvSpPr>
          <p:cNvPr id="12" name="AutoShape 4" descr="“BEPC/BESII”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AutoShape 10" descr="https://encrypted-tbn0.gstatic.com/images?q=tbn:ANd9GcTl1yLWt_yuGVPn3CdD6A0lvwfKcb8o6a5KS_vSvQj9U9TLIiG9"/>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9" name="组合 18"/>
          <p:cNvGrpSpPr/>
          <p:nvPr/>
        </p:nvGrpSpPr>
        <p:grpSpPr>
          <a:xfrm>
            <a:off x="53266" y="914400"/>
            <a:ext cx="8908731" cy="1569660"/>
            <a:chOff x="81953" y="1220223"/>
            <a:chExt cx="8588348" cy="1519176"/>
          </a:xfrm>
        </p:grpSpPr>
        <p:sp>
          <p:nvSpPr>
            <p:cNvPr id="5" name="文本框 4"/>
            <p:cNvSpPr txBox="1"/>
            <p:nvPr/>
          </p:nvSpPr>
          <p:spPr>
            <a:xfrm>
              <a:off x="81953" y="1220223"/>
              <a:ext cx="5633333" cy="1519176"/>
            </a:xfrm>
            <a:prstGeom prst="rect">
              <a:avLst/>
            </a:prstGeom>
            <a:noFill/>
          </p:spPr>
          <p:txBody>
            <a:bodyPr wrap="square" rtlCol="0">
              <a:spAutoFit/>
            </a:bodyPr>
            <a:lstStyle/>
            <a:p>
              <a:pPr algn="ctr">
                <a:lnSpc>
                  <a:spcPct val="120000"/>
                </a:lnSpc>
              </a:pPr>
              <a:r>
                <a:rPr lang="zh-CN" altLang="en-US" sz="2000" b="1" dirty="0" smtClean="0">
                  <a:latin typeface="华文楷体" panose="02010600040101010101" pitchFamily="2" charset="-122"/>
                  <a:ea typeface="华文楷体" panose="02010600040101010101" pitchFamily="2" charset="-122"/>
                </a:rPr>
                <a:t>与科大</a:t>
              </a:r>
              <a:r>
                <a:rPr lang="en-US" altLang="zh-CN" sz="2000" b="1" dirty="0" smtClean="0">
                  <a:latin typeface="华文楷体" panose="02010600040101010101" pitchFamily="2" charset="-122"/>
                  <a:ea typeface="华文楷体" panose="02010600040101010101" pitchFamily="2" charset="-122"/>
                </a:rPr>
                <a:t>/</a:t>
              </a:r>
              <a:r>
                <a:rPr lang="zh-CN" altLang="en-US" sz="2000" b="1" dirty="0" smtClean="0">
                  <a:latin typeface="华文楷体" panose="02010600040101010101" pitchFamily="2" charset="-122"/>
                  <a:ea typeface="华文楷体" panose="02010600040101010101" pitchFamily="2" charset="-122"/>
                </a:rPr>
                <a:t>近代物理系同命运，于</a:t>
              </a:r>
              <a:r>
                <a:rPr lang="en-US" altLang="zh-CN" sz="2000" b="1" dirty="0" smtClean="0">
                  <a:latin typeface="华文楷体" panose="02010600040101010101" pitchFamily="2" charset="-122"/>
                  <a:ea typeface="华文楷体" panose="02010600040101010101" pitchFamily="2" charset="-122"/>
                </a:rPr>
                <a:t>1958</a:t>
              </a:r>
              <a:r>
                <a:rPr lang="zh-CN" altLang="en-US" sz="2000" b="1" dirty="0" smtClean="0">
                  <a:latin typeface="华文楷体" panose="02010600040101010101" pitchFamily="2" charset="-122"/>
                  <a:ea typeface="华文楷体" panose="02010600040101010101" pitchFamily="2" charset="-122"/>
                </a:rPr>
                <a:t>年由赵忠尧、张文裕、梅镇岳等前辈创建</a:t>
              </a:r>
              <a:r>
                <a:rPr lang="zh-CN" altLang="en-US" sz="2000" b="1" dirty="0" smtClean="0">
                  <a:latin typeface="华文楷体" panose="02010600040101010101" pitchFamily="2" charset="-122"/>
                  <a:ea typeface="华文楷体" panose="02010600040101010101" pitchFamily="2" charset="-122"/>
                </a:rPr>
                <a:t>，</a:t>
              </a:r>
              <a:endParaRPr lang="en-US" altLang="zh-CN" sz="2000" b="1" dirty="0" smtClean="0">
                <a:latin typeface="华文楷体" panose="02010600040101010101" pitchFamily="2" charset="-122"/>
                <a:ea typeface="华文楷体" panose="02010600040101010101" pitchFamily="2" charset="-122"/>
              </a:endParaRPr>
            </a:p>
            <a:p>
              <a:pPr algn="ctr">
                <a:lnSpc>
                  <a:spcPct val="120000"/>
                </a:lnSpc>
              </a:pPr>
              <a:r>
                <a:rPr lang="zh-CN" altLang="en-US" sz="2000" b="1" dirty="0" smtClean="0">
                  <a:latin typeface="华文楷体" panose="02010600040101010101" pitchFamily="2" charset="-122"/>
                  <a:ea typeface="华文楷体" panose="02010600040101010101" pitchFamily="2" charset="-122"/>
                </a:rPr>
                <a:t>文革期间于</a:t>
              </a:r>
              <a:r>
                <a:rPr lang="en-US" altLang="zh-CN" sz="2000" b="1" dirty="0" smtClean="0">
                  <a:latin typeface="华文楷体" panose="02010600040101010101" pitchFamily="2" charset="-122"/>
                  <a:ea typeface="华文楷体" panose="02010600040101010101" pitchFamily="2" charset="-122"/>
                </a:rPr>
                <a:t>1969</a:t>
              </a:r>
              <a:r>
                <a:rPr lang="zh-CN" altLang="en-US" sz="2000" b="1" dirty="0" smtClean="0">
                  <a:latin typeface="华文楷体" panose="02010600040101010101" pitchFamily="2" charset="-122"/>
                  <a:ea typeface="华文楷体" panose="02010600040101010101" pitchFamily="2" charset="-122"/>
                </a:rPr>
                <a:t>年从北京迁到合肥</a:t>
              </a:r>
              <a:endParaRPr lang="en-US" altLang="zh-CN" sz="2000" b="1" dirty="0" smtClean="0">
                <a:latin typeface="华文楷体" panose="02010600040101010101" pitchFamily="2" charset="-122"/>
                <a:ea typeface="华文楷体" panose="02010600040101010101" pitchFamily="2" charset="-122"/>
              </a:endParaRPr>
            </a:p>
            <a:p>
              <a:pPr algn="ctr">
                <a:lnSpc>
                  <a:spcPct val="120000"/>
                </a:lnSpc>
              </a:pPr>
              <a:r>
                <a:rPr lang="en-US" altLang="zh-CN" sz="2000" b="1" dirty="0">
                  <a:latin typeface="华文楷体" panose="02010600040101010101" pitchFamily="2" charset="-122"/>
                  <a:ea typeface="华文楷体" panose="02010600040101010101" pitchFamily="2" charset="-122"/>
                </a:rPr>
                <a:t>1981</a:t>
              </a:r>
              <a:r>
                <a:rPr lang="zh-CN" altLang="en-US" sz="2000" b="1" dirty="0">
                  <a:latin typeface="华文楷体" panose="02010600040101010101" pitchFamily="2" charset="-122"/>
                  <a:ea typeface="华文楷体" panose="02010600040101010101" pitchFamily="2" charset="-122"/>
                </a:rPr>
                <a:t>年首批博士学位</a:t>
              </a:r>
              <a:r>
                <a:rPr lang="zh-CN" altLang="en-US" sz="2000" b="1" dirty="0" smtClean="0">
                  <a:latin typeface="华文楷体" panose="02010600040101010101" pitchFamily="2" charset="-122"/>
                  <a:ea typeface="华文楷体" panose="02010600040101010101" pitchFamily="2" charset="-122"/>
                </a:rPr>
                <a:t>点。</a:t>
              </a:r>
              <a:endParaRPr lang="en-US" altLang="zh-CN" sz="2000" b="1" dirty="0" smtClean="0">
                <a:latin typeface="华文楷体" panose="02010600040101010101" pitchFamily="2" charset="-122"/>
                <a:ea typeface="华文楷体" panose="02010600040101010101" pitchFamily="2" charset="-122"/>
              </a:endParaRPr>
            </a:p>
          </p:txBody>
        </p:sp>
        <p:pic>
          <p:nvPicPr>
            <p:cNvPr id="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614" y="1357771"/>
              <a:ext cx="971179" cy="121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588" y="1348759"/>
              <a:ext cx="948713" cy="125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378" y="1348760"/>
              <a:ext cx="962624" cy="125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16"/>
          <p:cNvSpPr txBox="1"/>
          <p:nvPr/>
        </p:nvSpPr>
        <p:spPr>
          <a:xfrm>
            <a:off x="53266" y="2486119"/>
            <a:ext cx="8153924" cy="553998"/>
          </a:xfrm>
          <a:prstGeom prst="rect">
            <a:avLst/>
          </a:prstGeom>
          <a:noFill/>
        </p:spPr>
        <p:txBody>
          <a:bodyPr wrap="square" rtlCol="0">
            <a:spAutoFit/>
          </a:bodyPr>
          <a:lstStyle/>
          <a:p>
            <a:pPr algn="ctr">
              <a:lnSpc>
                <a:spcPct val="150000"/>
              </a:lnSpc>
            </a:pPr>
            <a:r>
              <a:rPr lang="zh-CN" altLang="en-US" sz="2000" b="1" dirty="0">
                <a:solidFill>
                  <a:srgbClr val="0000FF"/>
                </a:solidFill>
                <a:latin typeface="华文楷体" panose="02010600040101010101" pitchFamily="2" charset="-122"/>
                <a:ea typeface="华文楷体" panose="02010600040101010101" pitchFamily="2" charset="-122"/>
              </a:rPr>
              <a:t>上世纪</a:t>
            </a:r>
            <a:r>
              <a:rPr lang="en-US" altLang="zh-CN" sz="2000" b="1" dirty="0">
                <a:solidFill>
                  <a:srgbClr val="0000FF"/>
                </a:solidFill>
                <a:latin typeface="华文楷体" panose="02010600040101010101" pitchFamily="2" charset="-122"/>
                <a:ea typeface="华文楷体" panose="02010600040101010101" pitchFamily="2" charset="-122"/>
              </a:rPr>
              <a:t>80</a:t>
            </a:r>
            <a:r>
              <a:rPr lang="zh-CN" altLang="en-US" sz="2000" b="1" dirty="0">
                <a:solidFill>
                  <a:srgbClr val="0000FF"/>
                </a:solidFill>
                <a:latin typeface="华文楷体" panose="02010600040101010101" pitchFamily="2" charset="-122"/>
                <a:ea typeface="华文楷体" panose="02010600040101010101" pitchFamily="2" charset="-122"/>
              </a:rPr>
              <a:t>年代开始参与国内外的各大粒子物理</a:t>
            </a:r>
            <a:r>
              <a:rPr lang="zh-CN" altLang="en-US" sz="2000" b="1" dirty="0" smtClean="0">
                <a:solidFill>
                  <a:srgbClr val="0000FF"/>
                </a:solidFill>
                <a:latin typeface="华文楷体" panose="02010600040101010101" pitchFamily="2" charset="-122"/>
                <a:ea typeface="华文楷体" panose="02010600040101010101" pitchFamily="2" charset="-122"/>
              </a:rPr>
              <a:t>实验，经历了</a:t>
            </a:r>
            <a:r>
              <a:rPr lang="zh-CN" altLang="en-US" sz="2000" b="1" dirty="0" smtClean="0">
                <a:solidFill>
                  <a:srgbClr val="FF0000"/>
                </a:solidFill>
                <a:latin typeface="华文楷体" panose="02010600040101010101" pitchFamily="2" charset="-122"/>
                <a:ea typeface="华文楷体" panose="02010600040101010101" pitchFamily="2" charset="-122"/>
              </a:rPr>
              <a:t>两大阶段：</a:t>
            </a:r>
            <a:endParaRPr lang="en-US" altLang="zh-CN" sz="2000" b="1" dirty="0">
              <a:solidFill>
                <a:srgbClr val="FF0000"/>
              </a:solidFill>
              <a:latin typeface="华文楷体" panose="02010600040101010101" pitchFamily="2" charset="-122"/>
              <a:ea typeface="华文楷体" panose="02010600040101010101" pitchFamily="2" charset="-122"/>
            </a:endParaRPr>
          </a:p>
        </p:txBody>
      </p:sp>
      <p:grpSp>
        <p:nvGrpSpPr>
          <p:cNvPr id="36" name="组合 35"/>
          <p:cNvGrpSpPr/>
          <p:nvPr/>
        </p:nvGrpSpPr>
        <p:grpSpPr>
          <a:xfrm>
            <a:off x="236954" y="3073814"/>
            <a:ext cx="8650354" cy="3175273"/>
            <a:chOff x="236954" y="3107300"/>
            <a:chExt cx="8650354" cy="3175273"/>
          </a:xfrm>
        </p:grpSpPr>
        <p:grpSp>
          <p:nvGrpSpPr>
            <p:cNvPr id="7" name="组合 6"/>
            <p:cNvGrpSpPr/>
            <p:nvPr/>
          </p:nvGrpSpPr>
          <p:grpSpPr>
            <a:xfrm>
              <a:off x="665584" y="4609658"/>
              <a:ext cx="5521603" cy="671692"/>
              <a:chOff x="694992" y="1757890"/>
              <a:chExt cx="5521603" cy="407713"/>
            </a:xfrm>
          </p:grpSpPr>
          <p:pic>
            <p:nvPicPr>
              <p:cNvPr id="19458" name="Picture 2" descr="https://upload.wikimedia.org/wikipedia/commons/thumb/c/c7/L3-detector.jpg/220px-L3-detec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992" y="1770178"/>
                <a:ext cx="676638" cy="39542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525325" y="1757890"/>
                <a:ext cx="4691270" cy="22418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1980</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rPr>
                  <a:t>LEP/</a:t>
                </a:r>
                <a:r>
                  <a:rPr lang="en-US" altLang="zh-CN" b="1" dirty="0" smtClean="0">
                    <a:solidFill>
                      <a:srgbClr val="FF0000"/>
                    </a:solidFill>
                    <a:latin typeface="华文楷体" panose="02010600040101010101" pitchFamily="2" charset="-122"/>
                    <a:ea typeface="华文楷体" panose="02010600040101010101" pitchFamily="2" charset="-122"/>
                  </a:rPr>
                  <a:t>L3</a:t>
                </a:r>
                <a:r>
                  <a:rPr lang="zh-CN" altLang="en-US" b="1" dirty="0" smtClean="0">
                    <a:latin typeface="华文楷体" panose="02010600040101010101" pitchFamily="2" charset="-122"/>
                    <a:ea typeface="华文楷体" panose="02010600040101010101" pitchFamily="2" charset="-122"/>
                  </a:rPr>
                  <a:t> </a:t>
                </a:r>
                <a:r>
                  <a:rPr lang="en-US" altLang="zh-CN" b="1" dirty="0" smtClean="0">
                    <a:latin typeface="华文楷体" panose="02010600040101010101" pitchFamily="2" charset="-122"/>
                    <a:ea typeface="华文楷体" panose="02010600040101010101" pitchFamily="2" charset="-122"/>
                  </a:rPr>
                  <a:t>@ CERN, </a:t>
                </a:r>
                <a:r>
                  <a:rPr lang="zh-CN" altLang="en-US" b="1" dirty="0" smtClean="0">
                    <a:latin typeface="华文楷体" panose="02010600040101010101" pitchFamily="2" charset="-122"/>
                    <a:ea typeface="华文楷体" panose="02010600040101010101" pitchFamily="2" charset="-122"/>
                  </a:rPr>
                  <a:t>正负电子</a:t>
                </a:r>
                <a:r>
                  <a:rPr lang="zh-CN" altLang="en-US" b="1" dirty="0">
                    <a:latin typeface="华文楷体" panose="02010600040101010101" pitchFamily="2" charset="-122"/>
                    <a:ea typeface="华文楷体" panose="02010600040101010101" pitchFamily="2" charset="-122"/>
                  </a:rPr>
                  <a:t>对撞</a:t>
                </a:r>
                <a:endParaRPr lang="en-US" altLang="zh-CN" b="1" dirty="0" smtClean="0">
                  <a:latin typeface="华文楷体" panose="02010600040101010101" pitchFamily="2" charset="-122"/>
                  <a:ea typeface="华文楷体" panose="02010600040101010101" pitchFamily="2" charset="-122"/>
                </a:endParaRPr>
              </a:p>
            </p:txBody>
          </p:sp>
        </p:grpSp>
        <p:grpSp>
          <p:nvGrpSpPr>
            <p:cNvPr id="14" name="组合 13"/>
            <p:cNvGrpSpPr/>
            <p:nvPr/>
          </p:nvGrpSpPr>
          <p:grpSpPr>
            <a:xfrm>
              <a:off x="665584" y="5546410"/>
              <a:ext cx="6424958" cy="736163"/>
              <a:chOff x="738889" y="2633478"/>
              <a:chExt cx="4994734" cy="530266"/>
            </a:xfrm>
          </p:grpSpPr>
          <p:pic>
            <p:nvPicPr>
              <p:cNvPr id="19462" name="Picture 6" descr="http://bes.ihep.ac.cn/image/BES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889" y="2633478"/>
                <a:ext cx="539503" cy="530266"/>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1400301" y="2658971"/>
                <a:ext cx="4333322" cy="266034"/>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1990</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rPr>
                  <a:t>BEPCI/</a:t>
                </a:r>
                <a:r>
                  <a:rPr lang="en-US" altLang="zh-CN" b="1" dirty="0" smtClean="0">
                    <a:solidFill>
                      <a:srgbClr val="FF0000"/>
                    </a:solidFill>
                    <a:latin typeface="华文楷体" panose="02010600040101010101" pitchFamily="2" charset="-122"/>
                    <a:ea typeface="华文楷体" panose="02010600040101010101" pitchFamily="2" charset="-122"/>
                  </a:rPr>
                  <a:t>BESI-II</a:t>
                </a:r>
                <a:r>
                  <a:rPr lang="en-US" altLang="zh-CN" b="1" dirty="0" smtClean="0">
                    <a:latin typeface="华文楷体" panose="02010600040101010101" pitchFamily="2" charset="-122"/>
                    <a:ea typeface="华文楷体" panose="02010600040101010101" pitchFamily="2" charset="-122"/>
                  </a:rPr>
                  <a:t>@IHEP, 2-5GeV</a:t>
                </a:r>
                <a:r>
                  <a:rPr lang="zh-CN" altLang="en-US" b="1" dirty="0" smtClean="0">
                    <a:latin typeface="华文楷体" panose="02010600040101010101" pitchFamily="2" charset="-122"/>
                    <a:ea typeface="华文楷体" panose="02010600040101010101" pitchFamily="2" charset="-122"/>
                  </a:rPr>
                  <a:t>正负电子对撞</a:t>
                </a:r>
                <a:endParaRPr lang="en-US" altLang="zh-CN" b="1" dirty="0" smtClean="0">
                  <a:latin typeface="华文楷体" panose="02010600040101010101" pitchFamily="2" charset="-122"/>
                  <a:ea typeface="华文楷体" panose="02010600040101010101" pitchFamily="2" charset="-122"/>
                </a:endParaRPr>
              </a:p>
            </p:txBody>
          </p:sp>
        </p:grpSp>
        <p:sp>
          <p:nvSpPr>
            <p:cNvPr id="26" name="下箭头 25"/>
            <p:cNvSpPr/>
            <p:nvPr/>
          </p:nvSpPr>
          <p:spPr>
            <a:xfrm>
              <a:off x="7085299" y="3530522"/>
              <a:ext cx="397736" cy="2505899"/>
            </a:xfrm>
            <a:prstGeom prst="downArrow">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7504130" y="3618949"/>
              <a:ext cx="1383178" cy="2246769"/>
              <a:chOff x="7841883" y="3631520"/>
              <a:chExt cx="1056028" cy="2246769"/>
            </a:xfrm>
          </p:grpSpPr>
          <p:sp>
            <p:nvSpPr>
              <p:cNvPr id="27" name="文本框 26"/>
              <p:cNvSpPr txBox="1"/>
              <p:nvPr/>
            </p:nvSpPr>
            <p:spPr>
              <a:xfrm>
                <a:off x="7841883" y="4096594"/>
                <a:ext cx="336263" cy="1323439"/>
              </a:xfrm>
              <a:prstGeom prst="rect">
                <a:avLst/>
              </a:prstGeom>
              <a:noFill/>
              <a:ln>
                <a:noFill/>
              </a:ln>
            </p:spPr>
            <p:txBody>
              <a:bodyPr wrap="square" rtlCol="0">
                <a:spAutoFit/>
              </a:bodyPr>
              <a:lstStyle/>
              <a:p>
                <a:r>
                  <a:rPr lang="zh-CN" altLang="en-US" sz="2000" b="1" dirty="0" smtClean="0">
                    <a:solidFill>
                      <a:schemeClr val="accent6"/>
                    </a:solidFill>
                    <a:latin typeface="华文楷体" panose="02010600040101010101" pitchFamily="2" charset="-122"/>
                    <a:ea typeface="华文楷体" panose="02010600040101010101" pitchFamily="2" charset="-122"/>
                  </a:rPr>
                  <a:t>参与</a:t>
                </a:r>
                <a:endParaRPr lang="en-US" altLang="zh-CN" sz="2000" b="1" dirty="0" smtClean="0">
                  <a:solidFill>
                    <a:schemeClr val="accent6"/>
                  </a:solidFill>
                  <a:latin typeface="华文楷体" panose="02010600040101010101" pitchFamily="2" charset="-122"/>
                  <a:ea typeface="华文楷体" panose="02010600040101010101" pitchFamily="2" charset="-122"/>
                </a:endParaRPr>
              </a:p>
              <a:p>
                <a:r>
                  <a:rPr lang="zh-CN" altLang="en-US" sz="2000" b="1" dirty="0">
                    <a:solidFill>
                      <a:schemeClr val="accent6"/>
                    </a:solidFill>
                    <a:latin typeface="华文楷体" panose="02010600040101010101" pitchFamily="2" charset="-122"/>
                    <a:ea typeface="华文楷体" panose="02010600040101010101" pitchFamily="2" charset="-122"/>
                  </a:rPr>
                  <a:t>实验</a:t>
                </a:r>
              </a:p>
            </p:txBody>
          </p:sp>
          <p:sp>
            <p:nvSpPr>
              <p:cNvPr id="38" name="文本框 37"/>
              <p:cNvSpPr txBox="1"/>
              <p:nvPr/>
            </p:nvSpPr>
            <p:spPr>
              <a:xfrm>
                <a:off x="8212221" y="4096252"/>
                <a:ext cx="299248" cy="1323439"/>
              </a:xfrm>
              <a:prstGeom prst="rect">
                <a:avLst/>
              </a:prstGeom>
              <a:noFill/>
              <a:ln>
                <a:noFill/>
              </a:ln>
            </p:spPr>
            <p:txBody>
              <a:bodyPr wrap="square" rtlCol="0">
                <a:spAutoFit/>
              </a:bodyPr>
              <a:lstStyle/>
              <a:p>
                <a:r>
                  <a:rPr lang="zh-CN" altLang="en-US" sz="2000" b="1" dirty="0">
                    <a:solidFill>
                      <a:schemeClr val="accent6"/>
                    </a:solidFill>
                    <a:latin typeface="华文楷体" panose="02010600040101010101" pitchFamily="2" charset="-122"/>
                    <a:ea typeface="华文楷体" panose="02010600040101010101" pitchFamily="2" charset="-122"/>
                  </a:rPr>
                  <a:t>物理分析</a:t>
                </a:r>
              </a:p>
            </p:txBody>
          </p:sp>
          <p:sp>
            <p:nvSpPr>
              <p:cNvPr id="35" name="文本框 34"/>
              <p:cNvSpPr txBox="1"/>
              <p:nvPr/>
            </p:nvSpPr>
            <p:spPr>
              <a:xfrm>
                <a:off x="8579079" y="3631520"/>
                <a:ext cx="318832" cy="2246769"/>
              </a:xfrm>
              <a:prstGeom prst="rect">
                <a:avLst/>
              </a:prstGeom>
              <a:noFill/>
              <a:ln>
                <a:noFill/>
              </a:ln>
            </p:spPr>
            <p:txBody>
              <a:bodyPr wrap="square" rtlCol="0">
                <a:spAutoFit/>
              </a:bodyPr>
              <a:lstStyle/>
              <a:p>
                <a:r>
                  <a:rPr lang="zh-CN" altLang="en-US" sz="2000" b="1" dirty="0">
                    <a:solidFill>
                      <a:schemeClr val="accent6"/>
                    </a:solidFill>
                    <a:latin typeface="华文楷体" panose="02010600040101010101" pitchFamily="2" charset="-122"/>
                    <a:ea typeface="华文楷体" panose="02010600040101010101" pitchFamily="2" charset="-122"/>
                  </a:rPr>
                  <a:t>部分</a:t>
                </a:r>
                <a:endParaRPr lang="en-US" altLang="zh-CN" sz="2000" b="1" dirty="0">
                  <a:solidFill>
                    <a:schemeClr val="accent6"/>
                  </a:solidFill>
                  <a:latin typeface="华文楷体" panose="02010600040101010101" pitchFamily="2" charset="-122"/>
                  <a:ea typeface="华文楷体" panose="02010600040101010101" pitchFamily="2" charset="-122"/>
                </a:endParaRPr>
              </a:p>
              <a:p>
                <a:r>
                  <a:rPr lang="zh-CN" altLang="en-US" sz="2000" b="1" dirty="0">
                    <a:solidFill>
                      <a:schemeClr val="accent6"/>
                    </a:solidFill>
                    <a:latin typeface="华文楷体" panose="02010600040101010101" pitchFamily="2" charset="-122"/>
                    <a:ea typeface="华文楷体" panose="02010600040101010101" pitchFamily="2" charset="-122"/>
                  </a:rPr>
                  <a:t>探测器建造</a:t>
                </a:r>
              </a:p>
            </p:txBody>
          </p:sp>
        </p:grpSp>
        <p:grpSp>
          <p:nvGrpSpPr>
            <p:cNvPr id="10" name="组合 9"/>
            <p:cNvGrpSpPr/>
            <p:nvPr/>
          </p:nvGrpSpPr>
          <p:grpSpPr>
            <a:xfrm>
              <a:off x="612775" y="3496480"/>
              <a:ext cx="6451431" cy="934047"/>
              <a:chOff x="786224" y="2663482"/>
              <a:chExt cx="5896459" cy="543877"/>
            </a:xfrm>
          </p:grpSpPr>
          <p:pic>
            <p:nvPicPr>
              <p:cNvPr id="9" name="图片 8"/>
              <p:cNvPicPr>
                <a:picLocks noChangeAspect="1"/>
              </p:cNvPicPr>
              <p:nvPr/>
            </p:nvPicPr>
            <p:blipFill>
              <a:blip r:embed="rId7"/>
              <a:stretch>
                <a:fillRect/>
              </a:stretch>
            </p:blipFill>
            <p:spPr>
              <a:xfrm>
                <a:off x="786224" y="2734793"/>
                <a:ext cx="852488" cy="472566"/>
              </a:xfrm>
              <a:prstGeom prst="rect">
                <a:avLst/>
              </a:prstGeom>
            </p:spPr>
          </p:pic>
          <p:sp>
            <p:nvSpPr>
              <p:cNvPr id="42" name="文本框 41"/>
              <p:cNvSpPr txBox="1"/>
              <p:nvPr/>
            </p:nvSpPr>
            <p:spPr>
              <a:xfrm>
                <a:off x="1638712" y="2663482"/>
                <a:ext cx="5043971" cy="376346"/>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1978</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PETRA</a:t>
                </a:r>
                <a:r>
                  <a:rPr lang="en-US" altLang="zh-CN" b="1" dirty="0" smtClean="0">
                    <a:solidFill>
                      <a:srgbClr val="0000FF"/>
                    </a:solidFill>
                    <a:latin typeface="华文楷体" panose="02010600040101010101" pitchFamily="2" charset="-122"/>
                    <a:ea typeface="华文楷体" panose="02010600040101010101" pitchFamily="2" charset="-122"/>
                  </a:rPr>
                  <a:t>/</a:t>
                </a:r>
                <a:r>
                  <a:rPr lang="en-US" altLang="zh-CN" b="1" dirty="0" smtClean="0">
                    <a:solidFill>
                      <a:srgbClr val="FF0000"/>
                    </a:solidFill>
                    <a:latin typeface="华文楷体" panose="02010600040101010101" pitchFamily="2" charset="-122"/>
                    <a:ea typeface="华文楷体" panose="02010600040101010101" pitchFamily="2" charset="-122"/>
                  </a:rPr>
                  <a:t>MARKJ</a:t>
                </a:r>
                <a:r>
                  <a:rPr lang="zh-CN" altLang="en-US" b="1" dirty="0" smtClean="0">
                    <a:latin typeface="华文楷体" panose="02010600040101010101" pitchFamily="2" charset="-122"/>
                    <a:ea typeface="华文楷体" panose="02010600040101010101" pitchFamily="2" charset="-122"/>
                  </a:rPr>
                  <a:t> </a:t>
                </a:r>
                <a:r>
                  <a:rPr lang="en-US" altLang="zh-CN" b="1" dirty="0" smtClean="0">
                    <a:latin typeface="华文楷体" panose="02010600040101010101" pitchFamily="2" charset="-122"/>
                    <a:ea typeface="华文楷体" panose="02010600040101010101" pitchFamily="2" charset="-122"/>
                  </a:rPr>
                  <a:t>@ DESY, </a:t>
                </a:r>
                <a:r>
                  <a:rPr lang="zh-CN" altLang="en-US" b="1" dirty="0" smtClean="0">
                    <a:latin typeface="华文楷体" panose="02010600040101010101" pitchFamily="2" charset="-122"/>
                    <a:ea typeface="华文楷体" panose="02010600040101010101" pitchFamily="2" charset="-122"/>
                  </a:rPr>
                  <a:t>电子质子对撞</a:t>
                </a:r>
                <a:r>
                  <a:rPr lang="zh-CN" altLang="en-US" b="1" dirty="0">
                    <a:latin typeface="华文楷体" panose="02010600040101010101" pitchFamily="2" charset="-122"/>
                    <a:ea typeface="华文楷体" panose="02010600040101010101" pitchFamily="2" charset="-122"/>
                  </a:rPr>
                  <a:t>机</a:t>
                </a:r>
                <a:endParaRPr lang="en-US" altLang="zh-CN" b="1" dirty="0" smtClean="0">
                  <a:latin typeface="华文楷体" panose="02010600040101010101" pitchFamily="2" charset="-122"/>
                  <a:ea typeface="华文楷体" panose="02010600040101010101" pitchFamily="2" charset="-122"/>
                </a:endParaRPr>
              </a:p>
            </p:txBody>
          </p:sp>
        </p:grpSp>
        <p:sp>
          <p:nvSpPr>
            <p:cNvPr id="34" name="文本框 33"/>
            <p:cNvSpPr txBox="1"/>
            <p:nvPr/>
          </p:nvSpPr>
          <p:spPr>
            <a:xfrm>
              <a:off x="236954" y="3107300"/>
              <a:ext cx="3170592" cy="400110"/>
            </a:xfrm>
            <a:prstGeom prst="rect">
              <a:avLst/>
            </a:prstGeom>
            <a:noFill/>
          </p:spPr>
          <p:txBody>
            <a:bodyPr wrap="square" rtlCol="0">
              <a:spAutoFit/>
            </a:bodyPr>
            <a:lstStyle/>
            <a:p>
              <a:r>
                <a:rPr lang="zh-CN" altLang="en-US" sz="2000" b="1" dirty="0" smtClean="0">
                  <a:solidFill>
                    <a:srgbClr val="0000FF"/>
                  </a:solidFill>
                  <a:latin typeface="华文楷体" panose="02010600040101010101" pitchFamily="2" charset="-122"/>
                  <a:ea typeface="华文楷体" panose="02010600040101010101" pitchFamily="2" charset="-122"/>
                </a:rPr>
                <a:t>第一阶段：</a:t>
              </a:r>
              <a:r>
                <a:rPr lang="zh-CN" altLang="en-US" sz="2000" b="1" dirty="0" smtClean="0">
                  <a:solidFill>
                    <a:srgbClr val="FF0000"/>
                  </a:solidFill>
                  <a:latin typeface="华文楷体" panose="02010600040101010101" pitchFamily="2" charset="-122"/>
                  <a:ea typeface="华文楷体" panose="02010600040101010101" pitchFamily="2" charset="-122"/>
                </a:rPr>
                <a:t>参加与学习</a:t>
              </a:r>
              <a:endParaRPr lang="zh-CN" altLang="en-US" sz="2000" b="1" dirty="0">
                <a:solidFill>
                  <a:srgbClr val="FF0000"/>
                </a:solidFill>
                <a:latin typeface="华文楷体" panose="02010600040101010101" pitchFamily="2" charset="-122"/>
                <a:ea typeface="华文楷体" panose="02010600040101010101" pitchFamily="2" charset="-122"/>
              </a:endParaRPr>
            </a:p>
          </p:txBody>
        </p:sp>
      </p:grpSp>
    </p:spTree>
    <p:extLst>
      <p:ext uri="{BB962C8B-B14F-4D97-AF65-F5344CB8AC3E}">
        <p14:creationId xmlns:p14="http://schemas.microsoft.com/office/powerpoint/2010/main" val="39579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2"/>
          <a:stretch>
            <a:fillRect/>
          </a:stretch>
        </p:blipFill>
        <p:spPr>
          <a:xfrm>
            <a:off x="6939537" y="960355"/>
            <a:ext cx="2180076" cy="1170351"/>
          </a:xfrm>
          <a:prstGeom prst="rect">
            <a:avLst/>
          </a:prstGeom>
        </p:spPr>
      </p:pic>
      <p:sp>
        <p:nvSpPr>
          <p:cNvPr id="2" name="标题 1"/>
          <p:cNvSpPr>
            <a:spLocks noGrp="1"/>
          </p:cNvSpPr>
          <p:nvPr>
            <p:ph type="title"/>
          </p:nvPr>
        </p:nvSpPr>
        <p:spPr/>
        <p:txBody>
          <a:bodyPr>
            <a:normAutofit fontScale="90000"/>
          </a:bodyPr>
          <a:lstStyle/>
          <a:p>
            <a:r>
              <a:rPr lang="en-US" altLang="zh-CN" dirty="0" smtClean="0"/>
              <a:t>Layout of Machine</a:t>
            </a:r>
            <a:endParaRPr lang="zh-CN" altLang="en-US" dirty="0"/>
          </a:p>
        </p:txBody>
      </p:sp>
      <p:sp>
        <p:nvSpPr>
          <p:cNvPr id="4" name="日期占位符 3"/>
          <p:cNvSpPr>
            <a:spLocks noGrp="1"/>
          </p:cNvSpPr>
          <p:nvPr>
            <p:ph type="dt" sz="half" idx="10"/>
          </p:nvPr>
        </p:nvSpPr>
        <p:spPr/>
        <p:txBody>
          <a:bodyPr/>
          <a:lstStyle/>
          <a:p>
            <a:r>
              <a:rPr lang="en-US" altLang="zh-CN" smtClean="0"/>
              <a:t>21/05/2018  H.P.  Peng</a:t>
            </a:r>
            <a:endParaRPr lang="en-US" dirty="0"/>
          </a:p>
        </p:txBody>
      </p:sp>
      <p:sp>
        <p:nvSpPr>
          <p:cNvPr id="5" name="页脚占位符 4"/>
          <p:cNvSpPr>
            <a:spLocks noGrp="1"/>
          </p:cNvSpPr>
          <p:nvPr>
            <p:ph type="ftr" sz="quarter" idx="11"/>
          </p:nvPr>
        </p:nvSpPr>
        <p:spPr/>
        <p:txBody>
          <a:bodyPr/>
          <a:lstStyle/>
          <a:p>
            <a:r>
              <a:rPr lang="en-US" smtClean="0"/>
              <a:t>Charm2018，Novosibirsk，Russia</a:t>
            </a:r>
            <a:endParaRPr lang="en-US" dirty="0"/>
          </a:p>
        </p:txBody>
      </p:sp>
      <p:sp>
        <p:nvSpPr>
          <p:cNvPr id="6" name="灯片编号占位符 5"/>
          <p:cNvSpPr>
            <a:spLocks noGrp="1"/>
          </p:cNvSpPr>
          <p:nvPr>
            <p:ph type="sldNum" sz="quarter" idx="12"/>
          </p:nvPr>
        </p:nvSpPr>
        <p:spPr/>
        <p:txBody>
          <a:bodyPr/>
          <a:lstStyle/>
          <a:p>
            <a:fld id="{C973300C-797F-D148-A78D-320196FBAF04}" type="slidenum">
              <a:rPr lang="en-US" smtClean="0"/>
              <a:pPr/>
              <a:t>30</a:t>
            </a:fld>
            <a:endParaRPr lang="en-US" dirty="0"/>
          </a:p>
        </p:txBody>
      </p:sp>
      <p:sp>
        <p:nvSpPr>
          <p:cNvPr id="8" name="弧形 7"/>
          <p:cNvSpPr/>
          <p:nvPr/>
        </p:nvSpPr>
        <p:spPr>
          <a:xfrm>
            <a:off x="4552806" y="2669041"/>
            <a:ext cx="3476769" cy="1424480"/>
          </a:xfrm>
          <a:prstGeom prst="arc">
            <a:avLst>
              <a:gd name="adj1" fmla="val 21493812"/>
              <a:gd name="adj2" fmla="val 2226212"/>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9" name="圆角矩形 8"/>
          <p:cNvSpPr>
            <a:spLocks noChangeAspect="1"/>
          </p:cNvSpPr>
          <p:nvPr/>
        </p:nvSpPr>
        <p:spPr>
          <a:xfrm>
            <a:off x="4007032" y="1838466"/>
            <a:ext cx="1139753" cy="62279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dirty="0"/>
              <a:t>Detector</a:t>
            </a:r>
            <a:endParaRPr lang="zh-CN" altLang="en-US" dirty="0"/>
          </a:p>
        </p:txBody>
      </p:sp>
      <p:sp>
        <p:nvSpPr>
          <p:cNvPr id="10" name="矩形 9"/>
          <p:cNvSpPr>
            <a:spLocks noChangeAspect="1"/>
          </p:cNvSpPr>
          <p:nvPr/>
        </p:nvSpPr>
        <p:spPr>
          <a:xfrm>
            <a:off x="3392378" y="2066417"/>
            <a:ext cx="614654" cy="1668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11" name="矩形 10"/>
          <p:cNvSpPr>
            <a:spLocks noChangeAspect="1"/>
          </p:cNvSpPr>
          <p:nvPr/>
        </p:nvSpPr>
        <p:spPr>
          <a:xfrm>
            <a:off x="5146785" y="2066417"/>
            <a:ext cx="614654" cy="1668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sp>
        <p:nvSpPr>
          <p:cNvPr id="12" name="矩形 11"/>
          <p:cNvSpPr>
            <a:spLocks/>
          </p:cNvSpPr>
          <p:nvPr/>
        </p:nvSpPr>
        <p:spPr>
          <a:xfrm>
            <a:off x="3248026" y="1905141"/>
            <a:ext cx="144353" cy="4905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sp>
        <p:nvSpPr>
          <p:cNvPr id="13" name="矩形 12"/>
          <p:cNvSpPr>
            <a:spLocks/>
          </p:cNvSpPr>
          <p:nvPr/>
        </p:nvSpPr>
        <p:spPr>
          <a:xfrm>
            <a:off x="5761439" y="1905141"/>
            <a:ext cx="144353" cy="4905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p>
        </p:txBody>
      </p:sp>
      <p:cxnSp>
        <p:nvCxnSpPr>
          <p:cNvPr id="14" name="直接箭头连接符 13"/>
          <p:cNvCxnSpPr/>
          <p:nvPr/>
        </p:nvCxnSpPr>
        <p:spPr>
          <a:xfrm>
            <a:off x="3392378" y="1328738"/>
            <a:ext cx="614654" cy="466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a:off x="3392378" y="1328738"/>
            <a:ext cx="1739906" cy="0"/>
          </a:xfrm>
          <a:prstGeom prst="line">
            <a:avLst/>
          </a:prstGeom>
        </p:spPr>
        <p:style>
          <a:lnRef idx="1">
            <a:schemeClr val="dk1"/>
          </a:lnRef>
          <a:fillRef idx="0">
            <a:schemeClr val="dk1"/>
          </a:fillRef>
          <a:effectRef idx="0">
            <a:schemeClr val="dk1"/>
          </a:effectRef>
          <a:fontRef idx="minor">
            <a:schemeClr val="tx1"/>
          </a:fontRef>
        </p:style>
      </p:cxnSp>
      <p:sp>
        <p:nvSpPr>
          <p:cNvPr id="16" name="文本框 15"/>
          <p:cNvSpPr txBox="1"/>
          <p:nvPr/>
        </p:nvSpPr>
        <p:spPr>
          <a:xfrm>
            <a:off x="2235208" y="841355"/>
            <a:ext cx="4917372" cy="646331"/>
          </a:xfrm>
          <a:prstGeom prst="rect">
            <a:avLst/>
          </a:prstGeom>
          <a:noFill/>
        </p:spPr>
        <p:txBody>
          <a:bodyPr wrap="none" rtlCol="0">
            <a:spAutoFit/>
          </a:bodyPr>
          <a:lstStyle/>
          <a:p>
            <a:pPr algn="ctr"/>
            <a:r>
              <a:rPr lang="en-US" altLang="zh-CN" b="1" dirty="0"/>
              <a:t>Interaction </a:t>
            </a:r>
            <a:r>
              <a:rPr lang="en-US" altLang="zh-CN" b="1" dirty="0" smtClean="0"/>
              <a:t>Region : Large Piwinski Angle Collision</a:t>
            </a:r>
          </a:p>
          <a:p>
            <a:pPr algn="ctr"/>
            <a:r>
              <a:rPr lang="en-US" altLang="zh-CN" b="1" dirty="0" smtClean="0"/>
              <a:t>       + Crabbed Waist</a:t>
            </a:r>
            <a:endParaRPr lang="zh-CN" altLang="en-US" b="1" dirty="0"/>
          </a:p>
        </p:txBody>
      </p:sp>
      <p:sp>
        <p:nvSpPr>
          <p:cNvPr id="17" name="矩形 16"/>
          <p:cNvSpPr/>
          <p:nvPr/>
        </p:nvSpPr>
        <p:spPr>
          <a:xfrm>
            <a:off x="2981325" y="1662112"/>
            <a:ext cx="3171825" cy="1119188"/>
          </a:xfrm>
          <a:prstGeom prst="rect">
            <a:avLst/>
          </a:prstGeom>
          <a:no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弧形 17"/>
          <p:cNvSpPr/>
          <p:nvPr/>
        </p:nvSpPr>
        <p:spPr>
          <a:xfrm>
            <a:off x="4262331" y="2162068"/>
            <a:ext cx="3476769" cy="1150550"/>
          </a:xfrm>
          <a:prstGeom prst="arc">
            <a:avLst>
              <a:gd name="adj1" fmla="val 15660952"/>
              <a:gd name="adj2" fmla="val 21284409"/>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19" name="弧形 18"/>
          <p:cNvSpPr/>
          <p:nvPr/>
        </p:nvSpPr>
        <p:spPr>
          <a:xfrm flipH="1">
            <a:off x="1422658" y="2159981"/>
            <a:ext cx="3476769" cy="1150550"/>
          </a:xfrm>
          <a:prstGeom prst="arc">
            <a:avLst>
              <a:gd name="adj1" fmla="val 15660952"/>
              <a:gd name="adj2" fmla="val 21284409"/>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20" name="矩形 19"/>
          <p:cNvSpPr/>
          <p:nvPr/>
        </p:nvSpPr>
        <p:spPr>
          <a:xfrm rot="1375782">
            <a:off x="1205420" y="2468029"/>
            <a:ext cx="328613" cy="846200"/>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dirty="0"/>
          </a:p>
        </p:txBody>
      </p:sp>
      <p:sp>
        <p:nvSpPr>
          <p:cNvPr id="21" name="矩形 20"/>
          <p:cNvSpPr/>
          <p:nvPr/>
        </p:nvSpPr>
        <p:spPr>
          <a:xfrm rot="20283721" flipV="1">
            <a:off x="7658485" y="2485471"/>
            <a:ext cx="328613" cy="94126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左弧形箭头 21"/>
          <p:cNvSpPr/>
          <p:nvPr/>
        </p:nvSpPr>
        <p:spPr>
          <a:xfrm>
            <a:off x="871537" y="2609850"/>
            <a:ext cx="261938" cy="2667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3" name="左弧形箭头 22"/>
          <p:cNvSpPr/>
          <p:nvPr/>
        </p:nvSpPr>
        <p:spPr>
          <a:xfrm flipH="1">
            <a:off x="8029575" y="2609850"/>
            <a:ext cx="261938" cy="2667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4" name="文本框 23"/>
          <p:cNvSpPr txBox="1"/>
          <p:nvPr/>
        </p:nvSpPr>
        <p:spPr>
          <a:xfrm>
            <a:off x="1719554" y="2857989"/>
            <a:ext cx="753540" cy="338554"/>
          </a:xfrm>
          <a:prstGeom prst="rect">
            <a:avLst/>
          </a:prstGeom>
          <a:noFill/>
        </p:spPr>
        <p:txBody>
          <a:bodyPr wrap="none" rtlCol="0">
            <a:spAutoFit/>
          </a:bodyPr>
          <a:lstStyle/>
          <a:p>
            <a:r>
              <a:rPr lang="en-US" altLang="zh-CN" sz="1600" dirty="0"/>
              <a:t>Snakes</a:t>
            </a:r>
            <a:endParaRPr lang="zh-CN" altLang="en-US" sz="1600" dirty="0"/>
          </a:p>
        </p:txBody>
      </p:sp>
      <p:cxnSp>
        <p:nvCxnSpPr>
          <p:cNvPr id="25" name="直接连接符 24"/>
          <p:cNvCxnSpPr/>
          <p:nvPr/>
        </p:nvCxnSpPr>
        <p:spPr>
          <a:xfrm>
            <a:off x="1685891" y="3133651"/>
            <a:ext cx="684322" cy="4763"/>
          </a:xfrm>
          <a:prstGeom prst="line">
            <a:avLst/>
          </a:prstGeom>
        </p:spPr>
        <p:style>
          <a:lnRef idx="1">
            <a:schemeClr val="dk1"/>
          </a:lnRef>
          <a:fillRef idx="0">
            <a:schemeClr val="dk1"/>
          </a:fillRef>
          <a:effectRef idx="0">
            <a:schemeClr val="dk1"/>
          </a:effectRef>
          <a:fontRef idx="minor">
            <a:schemeClr val="tx1"/>
          </a:fontRef>
        </p:style>
      </p:cxnSp>
      <p:cxnSp>
        <p:nvCxnSpPr>
          <p:cNvPr id="26" name="直接箭头连接符 25"/>
          <p:cNvCxnSpPr/>
          <p:nvPr/>
        </p:nvCxnSpPr>
        <p:spPr>
          <a:xfrm flipH="1" flipV="1">
            <a:off x="1590233" y="2851232"/>
            <a:ext cx="98886" cy="2790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弧形 26"/>
          <p:cNvSpPr/>
          <p:nvPr/>
        </p:nvSpPr>
        <p:spPr>
          <a:xfrm flipH="1">
            <a:off x="1175300" y="2596102"/>
            <a:ext cx="3476769" cy="1497419"/>
          </a:xfrm>
          <a:prstGeom prst="arc">
            <a:avLst>
              <a:gd name="adj1" fmla="val 21493812"/>
              <a:gd name="adj2" fmla="val 2418347"/>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350"/>
          </a:p>
        </p:txBody>
      </p:sp>
      <p:sp>
        <p:nvSpPr>
          <p:cNvPr id="28" name="矩形 27"/>
          <p:cNvSpPr/>
          <p:nvPr/>
        </p:nvSpPr>
        <p:spPr>
          <a:xfrm>
            <a:off x="2054986" y="3808400"/>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2080091" y="1967717"/>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矩形 29"/>
          <p:cNvSpPr/>
          <p:nvPr/>
        </p:nvSpPr>
        <p:spPr>
          <a:xfrm>
            <a:off x="6691245" y="1943531"/>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矩形 30"/>
          <p:cNvSpPr/>
          <p:nvPr/>
        </p:nvSpPr>
        <p:spPr>
          <a:xfrm>
            <a:off x="6691245" y="3808400"/>
            <a:ext cx="419893" cy="43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32" name="直接连接符 31"/>
          <p:cNvCxnSpPr>
            <a:stCxn id="28" idx="3"/>
            <a:endCxn id="31" idx="1"/>
          </p:cNvCxnSpPr>
          <p:nvPr/>
        </p:nvCxnSpPr>
        <p:spPr>
          <a:xfrm>
            <a:off x="2474878" y="4025894"/>
            <a:ext cx="4216367" cy="0"/>
          </a:xfrm>
          <a:prstGeom prst="line">
            <a:avLst/>
          </a:prstGeom>
          <a:ln w="25400"/>
        </p:spPr>
        <p:style>
          <a:lnRef idx="1">
            <a:schemeClr val="dk1"/>
          </a:lnRef>
          <a:fillRef idx="0">
            <a:schemeClr val="dk1"/>
          </a:fillRef>
          <a:effectRef idx="0">
            <a:schemeClr val="dk1"/>
          </a:effectRef>
          <a:fontRef idx="minor">
            <a:schemeClr val="tx1"/>
          </a:fontRef>
        </p:style>
      </p:cxnSp>
      <p:sp>
        <p:nvSpPr>
          <p:cNvPr id="33" name="矩形 32"/>
          <p:cNvSpPr/>
          <p:nvPr/>
        </p:nvSpPr>
        <p:spPr>
          <a:xfrm rot="5400000">
            <a:off x="4388500" y="3581048"/>
            <a:ext cx="328613" cy="846200"/>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dirty="0"/>
          </a:p>
        </p:txBody>
      </p:sp>
      <p:cxnSp>
        <p:nvCxnSpPr>
          <p:cNvPr id="34" name="直接箭头连接符 33"/>
          <p:cNvCxnSpPr/>
          <p:nvPr/>
        </p:nvCxnSpPr>
        <p:spPr>
          <a:xfrm flipH="1" flipV="1">
            <a:off x="3315008" y="2407673"/>
            <a:ext cx="149392" cy="532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flipV="1">
            <a:off x="3465456" y="2938618"/>
            <a:ext cx="1228438" cy="5585"/>
          </a:xfrm>
          <a:prstGeom prst="line">
            <a:avLst/>
          </a:prstGeom>
        </p:spPr>
        <p:style>
          <a:lnRef idx="1">
            <a:schemeClr val="dk1"/>
          </a:lnRef>
          <a:fillRef idx="0">
            <a:schemeClr val="dk1"/>
          </a:fillRef>
          <a:effectRef idx="0">
            <a:schemeClr val="dk1"/>
          </a:effectRef>
          <a:fontRef idx="minor">
            <a:schemeClr val="tx1"/>
          </a:fontRef>
        </p:style>
      </p:cxnSp>
      <p:sp>
        <p:nvSpPr>
          <p:cNvPr id="36" name="文本框 35"/>
          <p:cNvSpPr txBox="1"/>
          <p:nvPr/>
        </p:nvSpPr>
        <p:spPr>
          <a:xfrm>
            <a:off x="3485491" y="2916850"/>
            <a:ext cx="1437894" cy="338554"/>
          </a:xfrm>
          <a:prstGeom prst="rect">
            <a:avLst/>
          </a:prstGeom>
          <a:noFill/>
        </p:spPr>
        <p:txBody>
          <a:bodyPr wrap="none" rtlCol="0">
            <a:spAutoFit/>
          </a:bodyPr>
          <a:lstStyle/>
          <a:p>
            <a:r>
              <a:rPr lang="en-US" altLang="zh-CN" sz="1600" dirty="0"/>
              <a:t>Crab </a:t>
            </a:r>
            <a:r>
              <a:rPr lang="en-US" altLang="zh-CN" sz="1600" dirty="0" err="1"/>
              <a:t>Sextupole</a:t>
            </a:r>
            <a:endParaRPr lang="zh-CN" altLang="en-US" sz="1600" dirty="0"/>
          </a:p>
        </p:txBody>
      </p:sp>
      <p:cxnSp>
        <p:nvCxnSpPr>
          <p:cNvPr id="37" name="直接箭头连接符 36"/>
          <p:cNvCxnSpPr/>
          <p:nvPr/>
        </p:nvCxnSpPr>
        <p:spPr>
          <a:xfrm>
            <a:off x="6076591" y="3454037"/>
            <a:ext cx="614654" cy="4667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6075834" y="3454037"/>
            <a:ext cx="825357" cy="0"/>
          </a:xfrm>
          <a:prstGeom prst="line">
            <a:avLst/>
          </a:prstGeom>
        </p:spPr>
        <p:style>
          <a:lnRef idx="1">
            <a:schemeClr val="dk1"/>
          </a:lnRef>
          <a:fillRef idx="0">
            <a:schemeClr val="dk1"/>
          </a:fillRef>
          <a:effectRef idx="0">
            <a:schemeClr val="dk1"/>
          </a:effectRef>
          <a:fontRef idx="minor">
            <a:schemeClr val="tx1"/>
          </a:fontRef>
        </p:style>
      </p:cxnSp>
      <p:sp>
        <p:nvSpPr>
          <p:cNvPr id="39" name="文本框 38"/>
          <p:cNvSpPr txBox="1"/>
          <p:nvPr/>
        </p:nvSpPr>
        <p:spPr>
          <a:xfrm>
            <a:off x="6147925" y="3162684"/>
            <a:ext cx="906017" cy="338554"/>
          </a:xfrm>
          <a:prstGeom prst="rect">
            <a:avLst/>
          </a:prstGeom>
          <a:noFill/>
        </p:spPr>
        <p:txBody>
          <a:bodyPr wrap="none" rtlCol="0">
            <a:spAutoFit/>
          </a:bodyPr>
          <a:lstStyle/>
          <a:p>
            <a:r>
              <a:rPr lang="en-US" altLang="zh-CN" sz="1600" dirty="0"/>
              <a:t>Wigglers</a:t>
            </a:r>
            <a:endParaRPr lang="zh-CN" altLang="en-US" sz="1600" dirty="0"/>
          </a:p>
        </p:txBody>
      </p:sp>
      <p:sp>
        <p:nvSpPr>
          <p:cNvPr id="40" name="文本框 39"/>
          <p:cNvSpPr txBox="1"/>
          <p:nvPr/>
        </p:nvSpPr>
        <p:spPr>
          <a:xfrm>
            <a:off x="3850403" y="3258808"/>
            <a:ext cx="908582" cy="369332"/>
          </a:xfrm>
          <a:prstGeom prst="rect">
            <a:avLst/>
          </a:prstGeom>
          <a:noFill/>
        </p:spPr>
        <p:txBody>
          <a:bodyPr wrap="none" rtlCol="0">
            <a:spAutoFit/>
          </a:bodyPr>
          <a:lstStyle/>
          <a:p>
            <a:r>
              <a:rPr lang="en-US" altLang="zh-CN" dirty="0"/>
              <a:t>Injector</a:t>
            </a:r>
            <a:endParaRPr lang="zh-CN" altLang="en-US" dirty="0"/>
          </a:p>
        </p:txBody>
      </p:sp>
      <p:sp>
        <p:nvSpPr>
          <p:cNvPr id="41" name="同侧圆角矩形 40"/>
          <p:cNvSpPr/>
          <p:nvPr/>
        </p:nvSpPr>
        <p:spPr>
          <a:xfrm>
            <a:off x="4270887" y="4228363"/>
            <a:ext cx="708239" cy="1149832"/>
          </a:xfrm>
          <a:prstGeom prst="round2SameRect">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z="1350" dirty="0"/>
              <a:t>Linac</a:t>
            </a:r>
          </a:p>
          <a:p>
            <a:pPr algn="ctr"/>
            <a:r>
              <a:rPr lang="en-US" altLang="zh-CN" sz="1350" dirty="0"/>
              <a:t>0.5-3.5</a:t>
            </a:r>
          </a:p>
          <a:p>
            <a:pPr algn="ctr"/>
            <a:r>
              <a:rPr lang="en-US" altLang="zh-CN" sz="1350" dirty="0"/>
              <a:t>GeV</a:t>
            </a:r>
            <a:endParaRPr lang="zh-CN" altLang="en-US" sz="1350" dirty="0"/>
          </a:p>
        </p:txBody>
      </p:sp>
      <p:cxnSp>
        <p:nvCxnSpPr>
          <p:cNvPr id="42" name="直接连接符 41"/>
          <p:cNvCxnSpPr/>
          <p:nvPr/>
        </p:nvCxnSpPr>
        <p:spPr>
          <a:xfrm flipV="1">
            <a:off x="3830775" y="3529382"/>
            <a:ext cx="1316010" cy="2233"/>
          </a:xfrm>
          <a:prstGeom prst="line">
            <a:avLst/>
          </a:prstGeom>
        </p:spPr>
        <p:style>
          <a:lnRef idx="1">
            <a:schemeClr val="dk1"/>
          </a:lnRef>
          <a:fillRef idx="0">
            <a:schemeClr val="dk1"/>
          </a:fillRef>
          <a:effectRef idx="0">
            <a:schemeClr val="dk1"/>
          </a:effectRef>
          <a:fontRef idx="minor">
            <a:schemeClr val="tx1"/>
          </a:fontRef>
        </p:style>
      </p:cxnSp>
      <p:sp>
        <p:nvSpPr>
          <p:cNvPr id="43" name="文本框 42"/>
          <p:cNvSpPr txBox="1"/>
          <p:nvPr/>
        </p:nvSpPr>
        <p:spPr>
          <a:xfrm>
            <a:off x="1685891" y="5110308"/>
            <a:ext cx="7098893" cy="1323439"/>
          </a:xfrm>
          <a:prstGeom prst="rect">
            <a:avLst/>
          </a:prstGeom>
          <a:noFill/>
        </p:spPr>
        <p:txBody>
          <a:bodyPr wrap="square" rtlCol="0">
            <a:spAutoFit/>
          </a:bodyPr>
          <a:lstStyle/>
          <a:p>
            <a:r>
              <a:rPr lang="en-US" altLang="zh-CN" sz="2000" b="1" dirty="0">
                <a:solidFill>
                  <a:srgbClr val="FF0000"/>
                </a:solidFill>
                <a:latin typeface="+mj-lt"/>
              </a:rPr>
              <a:t>I</a:t>
            </a:r>
            <a:r>
              <a:rPr lang="en-US" altLang="zh-CN" sz="2000" b="1" dirty="0" smtClean="0">
                <a:solidFill>
                  <a:srgbClr val="FF0000"/>
                </a:solidFill>
                <a:latin typeface="+mj-lt"/>
              </a:rPr>
              <a:t>njector:</a:t>
            </a:r>
          </a:p>
          <a:p>
            <a:pPr marL="342900" indent="-342900">
              <a:buFont typeface="Arial" panose="020B0604020202020204" pitchFamily="34" charset="0"/>
              <a:buChar char="•"/>
            </a:pPr>
            <a:r>
              <a:rPr lang="en-US" altLang="zh-CN" sz="2000" dirty="0">
                <a:latin typeface="+mj-lt"/>
              </a:rPr>
              <a:t>N</a:t>
            </a:r>
            <a:r>
              <a:rPr lang="en-US" altLang="zh-CN" sz="2000" dirty="0" smtClean="0">
                <a:latin typeface="+mj-lt"/>
              </a:rPr>
              <a:t>o </a:t>
            </a:r>
            <a:r>
              <a:rPr lang="en-US" altLang="zh-CN" sz="2000" dirty="0">
                <a:latin typeface="+mj-lt"/>
              </a:rPr>
              <a:t>booster, </a:t>
            </a:r>
            <a:r>
              <a:rPr lang="en-US" altLang="zh-CN" sz="2000" dirty="0" smtClean="0">
                <a:latin typeface="+mj-lt"/>
              </a:rPr>
              <a:t>0.5GeV</a:t>
            </a:r>
            <a:r>
              <a:rPr lang="en-US" altLang="zh-CN" sz="2000" dirty="0" smtClean="0">
                <a:latin typeface="+mj-lt"/>
                <a:sym typeface="Symbol" panose="05050102010706020507" pitchFamily="18" charset="2"/>
              </a:rPr>
              <a:t></a:t>
            </a:r>
            <a:r>
              <a:rPr lang="en-US" altLang="zh-CN" sz="2000" dirty="0" smtClean="0">
                <a:latin typeface="+mj-lt"/>
              </a:rPr>
              <a:t>1~3.5GeV</a:t>
            </a:r>
          </a:p>
          <a:p>
            <a:pPr marL="342900" indent="-342900">
              <a:buFont typeface="Arial" panose="020B0604020202020204" pitchFamily="34" charset="0"/>
              <a:buChar char="•"/>
            </a:pPr>
            <a:r>
              <a:rPr lang="en-US" altLang="zh-CN" sz="2000" dirty="0" smtClean="0">
                <a:latin typeface="+mj-lt"/>
              </a:rPr>
              <a:t>e</a:t>
            </a:r>
            <a:r>
              <a:rPr lang="en-US" altLang="zh-CN" sz="2000" dirty="0">
                <a:latin typeface="+mj-lt"/>
              </a:rPr>
              <a:t>+, a convertor, a linac and a damping ring, </a:t>
            </a:r>
            <a:r>
              <a:rPr lang="en-US" altLang="zh-CN" sz="2000" dirty="0" smtClean="0">
                <a:latin typeface="+mj-lt"/>
              </a:rPr>
              <a:t>0.5GeV</a:t>
            </a:r>
          </a:p>
          <a:p>
            <a:pPr marL="342900" indent="-342900">
              <a:buFont typeface="Arial" panose="020B0604020202020204" pitchFamily="34" charset="0"/>
              <a:buChar char="•"/>
            </a:pPr>
            <a:r>
              <a:rPr lang="en-US" altLang="zh-CN" sz="2000" dirty="0" smtClean="0">
                <a:latin typeface="+mj-lt"/>
              </a:rPr>
              <a:t>e-</a:t>
            </a:r>
            <a:r>
              <a:rPr lang="en-US" altLang="zh-CN" sz="2000" dirty="0">
                <a:latin typeface="+mj-lt"/>
              </a:rPr>
              <a:t>, a polarized e- source, accelerated to 0.5GeV</a:t>
            </a:r>
            <a:endParaRPr lang="zh-CN" altLang="en-US" sz="2000" dirty="0">
              <a:latin typeface="+mj-lt"/>
            </a:endParaRPr>
          </a:p>
        </p:txBody>
      </p:sp>
      <p:sp>
        <p:nvSpPr>
          <p:cNvPr id="44" name="右箭头 43"/>
          <p:cNvSpPr/>
          <p:nvPr/>
        </p:nvSpPr>
        <p:spPr>
          <a:xfrm rot="20665874">
            <a:off x="3091675" y="5197738"/>
            <a:ext cx="1200059" cy="260000"/>
          </a:xfrm>
          <a:prstGeom prst="rightArrow">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sz="1350" dirty="0">
                <a:solidFill>
                  <a:srgbClr val="FF0000"/>
                </a:solidFill>
              </a:rPr>
              <a:t>e+0.5GeV</a:t>
            </a:r>
            <a:endParaRPr lang="zh-CN" altLang="en-US" sz="1350" dirty="0">
              <a:solidFill>
                <a:srgbClr val="FF0000"/>
              </a:solidFill>
            </a:endParaRPr>
          </a:p>
        </p:txBody>
      </p:sp>
      <p:sp>
        <p:nvSpPr>
          <p:cNvPr id="45" name="右箭头 44"/>
          <p:cNvSpPr/>
          <p:nvPr/>
        </p:nvSpPr>
        <p:spPr>
          <a:xfrm rot="934126" flipH="1">
            <a:off x="4988782" y="5227951"/>
            <a:ext cx="1200059" cy="2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e- 0.5GeV</a:t>
            </a:r>
            <a:endParaRPr lang="zh-CN" altLang="en-US" sz="1350" dirty="0"/>
          </a:p>
        </p:txBody>
      </p:sp>
      <p:cxnSp>
        <p:nvCxnSpPr>
          <p:cNvPr id="46" name="直接箭头连接符 45"/>
          <p:cNvCxnSpPr/>
          <p:nvPr/>
        </p:nvCxnSpPr>
        <p:spPr>
          <a:xfrm>
            <a:off x="5159274" y="3520811"/>
            <a:ext cx="581327" cy="5358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p:cNvCxnSpPr/>
          <p:nvPr/>
        </p:nvCxnSpPr>
        <p:spPr>
          <a:xfrm flipH="1">
            <a:off x="3480989" y="3551787"/>
            <a:ext cx="351227" cy="4741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弧形 50"/>
          <p:cNvSpPr/>
          <p:nvPr/>
        </p:nvSpPr>
        <p:spPr>
          <a:xfrm flipH="1" flipV="1">
            <a:off x="4899427" y="3999696"/>
            <a:ext cx="5095439" cy="1497419"/>
          </a:xfrm>
          <a:prstGeom prst="arc">
            <a:avLst>
              <a:gd name="adj1" fmla="val 239530"/>
              <a:gd name="adj2" fmla="val 1912635"/>
            </a:avLst>
          </a:prstGeom>
          <a:ln w="41275">
            <a:solidFill>
              <a:srgbClr val="FFC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p>
        </p:txBody>
      </p:sp>
      <p:sp>
        <p:nvSpPr>
          <p:cNvPr id="52" name="弧形 51"/>
          <p:cNvSpPr/>
          <p:nvPr/>
        </p:nvSpPr>
        <p:spPr>
          <a:xfrm flipV="1">
            <a:off x="-754738" y="3983975"/>
            <a:ext cx="5095439" cy="1497419"/>
          </a:xfrm>
          <a:prstGeom prst="arc">
            <a:avLst>
              <a:gd name="adj1" fmla="val 239530"/>
              <a:gd name="adj2" fmla="val 1912635"/>
            </a:avLst>
          </a:prstGeom>
          <a:solidFill>
            <a:schemeClr val="bg1"/>
          </a:solidFill>
          <a:ln w="412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sz="1350"/>
          </a:p>
        </p:txBody>
      </p:sp>
    </p:spTree>
    <p:extLst>
      <p:ext uri="{BB962C8B-B14F-4D97-AF65-F5344CB8AC3E}">
        <p14:creationId xmlns:p14="http://schemas.microsoft.com/office/powerpoint/2010/main" val="3993254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31</a:t>
            </a:fld>
            <a:endParaRPr lang="en-US" dirty="0"/>
          </a:p>
        </p:txBody>
      </p:sp>
      <p:sp>
        <p:nvSpPr>
          <p:cNvPr id="6" name="标题 5"/>
          <p:cNvSpPr>
            <a:spLocks noGrp="1"/>
          </p:cNvSpPr>
          <p:nvPr>
            <p:ph type="title"/>
          </p:nvPr>
        </p:nvSpPr>
        <p:spPr/>
        <p:txBody>
          <a:bodyPr/>
          <a:lstStyle/>
          <a:p>
            <a:r>
              <a:rPr lang="zh-CN" altLang="en-US" dirty="0" smtClean="0"/>
              <a:t>理论</a:t>
            </a:r>
            <a:endParaRPr lang="zh-CN" altLang="en-US" dirty="0"/>
          </a:p>
        </p:txBody>
      </p:sp>
      <p:pic>
        <p:nvPicPr>
          <p:cNvPr id="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9771" y="1389002"/>
            <a:ext cx="1673136" cy="193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Jiangy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7214" y="1402877"/>
            <a:ext cx="1447800" cy="192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4"/>
          <a:stretch>
            <a:fillRect/>
          </a:stretch>
        </p:blipFill>
        <p:spPr>
          <a:xfrm>
            <a:off x="571811" y="1389004"/>
            <a:ext cx="1683653" cy="1939403"/>
          </a:xfrm>
          <a:prstGeom prst="rect">
            <a:avLst/>
          </a:prstGeom>
        </p:spPr>
      </p:pic>
      <p:pic>
        <p:nvPicPr>
          <p:cNvPr id="13"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9416" y="1402877"/>
            <a:ext cx="1547555" cy="192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139" y="1402877"/>
            <a:ext cx="1583989" cy="1925530"/>
          </a:xfrm>
          <a:prstGeom prst="rect">
            <a:avLst/>
          </a:prstGeom>
        </p:spPr>
      </p:pic>
      <p:sp>
        <p:nvSpPr>
          <p:cNvPr id="15" name="文本框 14"/>
          <p:cNvSpPr txBox="1"/>
          <p:nvPr/>
        </p:nvSpPr>
        <p:spPr>
          <a:xfrm>
            <a:off x="2506717" y="902956"/>
            <a:ext cx="3825766" cy="553998"/>
          </a:xfrm>
          <a:prstGeom prst="rect">
            <a:avLst/>
          </a:prstGeom>
          <a:noFill/>
        </p:spPr>
        <p:txBody>
          <a:bodyPr wrap="square" rtlCol="0">
            <a:spAutoFit/>
          </a:bodyPr>
          <a:lstStyle/>
          <a:p>
            <a:pPr algn="ctr"/>
            <a:r>
              <a:rPr lang="zh-CN" altLang="en-US" sz="3000" b="1" dirty="0"/>
              <a:t>唯象理论</a:t>
            </a:r>
          </a:p>
        </p:txBody>
      </p:sp>
      <p:pic>
        <p:nvPicPr>
          <p:cNvPr id="17" name="Picture 39" descr="WangQu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04411" y="4094457"/>
            <a:ext cx="1875005" cy="209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59117" y="3434433"/>
            <a:ext cx="3825766" cy="553998"/>
          </a:xfrm>
          <a:prstGeom prst="rect">
            <a:avLst/>
          </a:prstGeom>
          <a:noFill/>
        </p:spPr>
        <p:txBody>
          <a:bodyPr wrap="square" rtlCol="0">
            <a:spAutoFit/>
          </a:bodyPr>
          <a:lstStyle/>
          <a:p>
            <a:pPr algn="ctr"/>
            <a:r>
              <a:rPr lang="zh-CN" altLang="en-US" sz="3000" b="1" dirty="0" smtClean="0"/>
              <a:t>核</a:t>
            </a:r>
            <a:r>
              <a:rPr lang="zh-CN" altLang="en-US" sz="3000" b="1" dirty="0"/>
              <a:t>物理</a:t>
            </a:r>
            <a:r>
              <a:rPr lang="zh-CN" altLang="en-US" sz="3000" b="1" dirty="0" smtClean="0"/>
              <a:t>理论</a:t>
            </a:r>
            <a:endParaRPr lang="zh-CN" altLang="en-US" sz="3000" b="1" dirty="0"/>
          </a:p>
        </p:txBody>
      </p:sp>
    </p:spTree>
    <p:extLst>
      <p:ext uri="{BB962C8B-B14F-4D97-AF65-F5344CB8AC3E}">
        <p14:creationId xmlns:p14="http://schemas.microsoft.com/office/powerpoint/2010/main" val="8766974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32</a:t>
            </a:fld>
            <a:endParaRPr lang="en-US" dirty="0"/>
          </a:p>
        </p:txBody>
      </p:sp>
      <p:sp>
        <p:nvSpPr>
          <p:cNvPr id="6" name="标题 5"/>
          <p:cNvSpPr>
            <a:spLocks noGrp="1"/>
          </p:cNvSpPr>
          <p:nvPr>
            <p:ph type="title"/>
          </p:nvPr>
        </p:nvSpPr>
        <p:spPr/>
        <p:txBody>
          <a:bodyPr/>
          <a:lstStyle/>
          <a:p>
            <a:r>
              <a:rPr lang="zh-CN" altLang="en-US" dirty="0" smtClean="0"/>
              <a:t>核固体物理实验室</a:t>
            </a:r>
            <a:endParaRPr lang="zh-CN" alt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746" y="981075"/>
            <a:ext cx="7616507" cy="144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46" y="2490954"/>
            <a:ext cx="761650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746" y="3920303"/>
            <a:ext cx="2701204" cy="204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189" y="3920303"/>
            <a:ext cx="2582011" cy="203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766" y="3557100"/>
            <a:ext cx="1569487" cy="12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0766" y="4887309"/>
            <a:ext cx="1645846" cy="138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854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33</a:t>
            </a:fld>
            <a:endParaRPr lang="en-US" dirty="0"/>
          </a:p>
        </p:txBody>
      </p:sp>
      <p:sp>
        <p:nvSpPr>
          <p:cNvPr id="6" name="标题 5"/>
          <p:cNvSpPr>
            <a:spLocks noGrp="1"/>
          </p:cNvSpPr>
          <p:nvPr>
            <p:ph type="title"/>
          </p:nvPr>
        </p:nvSpPr>
        <p:spPr>
          <a:xfrm>
            <a:off x="0" y="0"/>
            <a:ext cx="8701742" cy="714850"/>
          </a:xfrm>
        </p:spPr>
        <p:txBody>
          <a:bodyPr>
            <a:noAutofit/>
          </a:bodyPr>
          <a:lstStyle/>
          <a:p>
            <a:r>
              <a:rPr lang="en-US" altLang="zh-CN" sz="2800" dirty="0" smtClean="0">
                <a:latin typeface="Calisto MT" panose="02040603050505030304" pitchFamily="18" charset="0"/>
              </a:rPr>
              <a:t>State Key Lab for Particle Detection &amp; Electronics</a:t>
            </a:r>
            <a:endParaRPr lang="zh-CN" altLang="en-US" sz="2800" dirty="0">
              <a:latin typeface="Calisto MT" panose="02040603050505030304" pitchFamily="18" charset="0"/>
            </a:endParaRPr>
          </a:p>
        </p:txBody>
      </p:sp>
      <p:sp>
        <p:nvSpPr>
          <p:cNvPr id="7" name="Text Box 8"/>
          <p:cNvSpPr txBox="1">
            <a:spLocks noChangeArrowheads="1"/>
          </p:cNvSpPr>
          <p:nvPr/>
        </p:nvSpPr>
        <p:spPr bwMode="auto">
          <a:xfrm>
            <a:off x="2029479" y="2655002"/>
            <a:ext cx="4838700" cy="1955800"/>
          </a:xfrm>
          <a:prstGeom prst="rect">
            <a:avLst/>
          </a:prstGeom>
          <a:noFill/>
          <a:ln w="9525" algn="ctr">
            <a:noFill/>
            <a:miter lim="800000"/>
            <a:headEnd/>
            <a:tailEnd/>
          </a:ln>
        </p:spPr>
        <p:txBody>
          <a:bodyPr>
            <a:spAutoFit/>
          </a:bodyPr>
          <a:lstStyle>
            <a:lvl1pPr>
              <a:defRPr sz="3200" b="1">
                <a:solidFill>
                  <a:srgbClr val="990033"/>
                </a:solidFill>
                <a:latin typeface="Arial" pitchFamily="34" charset="0"/>
                <a:ea typeface="宋体" pitchFamily="2" charset="-122"/>
              </a:defRPr>
            </a:lvl1pPr>
            <a:lvl2pPr marL="742950" indent="-285750">
              <a:defRPr sz="3200" b="1">
                <a:solidFill>
                  <a:srgbClr val="990033"/>
                </a:solidFill>
                <a:latin typeface="Arial" pitchFamily="34" charset="0"/>
                <a:ea typeface="宋体" pitchFamily="2" charset="-122"/>
              </a:defRPr>
            </a:lvl2pPr>
            <a:lvl3pPr marL="1143000" indent="-228600">
              <a:defRPr sz="3200" b="1">
                <a:solidFill>
                  <a:srgbClr val="990033"/>
                </a:solidFill>
                <a:latin typeface="Arial" pitchFamily="34" charset="0"/>
                <a:ea typeface="宋体" pitchFamily="2" charset="-122"/>
              </a:defRPr>
            </a:lvl3pPr>
            <a:lvl4pPr marL="1600200" indent="-228600">
              <a:defRPr sz="3200" b="1">
                <a:solidFill>
                  <a:srgbClr val="990033"/>
                </a:solidFill>
                <a:latin typeface="Arial" pitchFamily="34" charset="0"/>
                <a:ea typeface="宋体" pitchFamily="2" charset="-122"/>
              </a:defRPr>
            </a:lvl4pPr>
            <a:lvl5pPr marL="2057400" indent="-228600">
              <a:defRPr sz="3200" b="1">
                <a:solidFill>
                  <a:srgbClr val="990033"/>
                </a:solidFill>
                <a:latin typeface="Arial" pitchFamily="34" charset="0"/>
                <a:ea typeface="宋体" pitchFamily="2" charset="-122"/>
              </a:defRPr>
            </a:lvl5pPr>
            <a:lvl6pPr marL="2514600" indent="-228600" algn="ctr" eaLnBrk="0" fontAlgn="base" hangingPunct="0">
              <a:spcBef>
                <a:spcPct val="0"/>
              </a:spcBef>
              <a:spcAft>
                <a:spcPct val="0"/>
              </a:spcAft>
              <a:defRPr sz="3200" b="1">
                <a:solidFill>
                  <a:srgbClr val="990033"/>
                </a:solidFill>
                <a:latin typeface="Arial" pitchFamily="34" charset="0"/>
                <a:ea typeface="宋体" pitchFamily="2" charset="-122"/>
              </a:defRPr>
            </a:lvl6pPr>
            <a:lvl7pPr marL="2971800" indent="-228600" algn="ctr" eaLnBrk="0" fontAlgn="base" hangingPunct="0">
              <a:spcBef>
                <a:spcPct val="0"/>
              </a:spcBef>
              <a:spcAft>
                <a:spcPct val="0"/>
              </a:spcAft>
              <a:defRPr sz="3200" b="1">
                <a:solidFill>
                  <a:srgbClr val="990033"/>
                </a:solidFill>
                <a:latin typeface="Arial" pitchFamily="34" charset="0"/>
                <a:ea typeface="宋体" pitchFamily="2" charset="-122"/>
              </a:defRPr>
            </a:lvl7pPr>
            <a:lvl8pPr marL="3429000" indent="-228600" algn="ctr" eaLnBrk="0" fontAlgn="base" hangingPunct="0">
              <a:spcBef>
                <a:spcPct val="0"/>
              </a:spcBef>
              <a:spcAft>
                <a:spcPct val="0"/>
              </a:spcAft>
              <a:defRPr sz="3200" b="1">
                <a:solidFill>
                  <a:srgbClr val="990033"/>
                </a:solidFill>
                <a:latin typeface="Arial" pitchFamily="34" charset="0"/>
                <a:ea typeface="宋体" pitchFamily="2" charset="-122"/>
              </a:defRPr>
            </a:lvl8pPr>
            <a:lvl9pPr marL="3886200" indent="-228600" algn="ctr" eaLnBrk="0" fontAlgn="base" hangingPunct="0">
              <a:spcBef>
                <a:spcPct val="0"/>
              </a:spcBef>
              <a:spcAft>
                <a:spcPct val="0"/>
              </a:spcAft>
              <a:defRPr sz="3200" b="1">
                <a:solidFill>
                  <a:srgbClr val="990033"/>
                </a:solidFill>
                <a:latin typeface="Arial" pitchFamily="34" charset="0"/>
                <a:ea typeface="宋体" pitchFamily="2" charset="-122"/>
              </a:defRPr>
            </a:lvl9pPr>
          </a:lstStyle>
          <a:p>
            <a:pPr eaLnBrk="0" hangingPunct="0">
              <a:spcBef>
                <a:spcPct val="50000"/>
              </a:spcBef>
              <a:defRPr/>
            </a:pPr>
            <a:r>
              <a:rPr lang="zh-CN" altLang="en-US" sz="2200" dirty="0">
                <a:solidFill>
                  <a:srgbClr val="2D2D8A"/>
                </a:solidFill>
                <a:latin typeface="宋体" pitchFamily="2" charset="-122"/>
                <a:sym typeface="Wingdings 2" pitchFamily="18" charset="2"/>
              </a:rPr>
              <a:t>近代物理楼</a:t>
            </a:r>
            <a:r>
              <a:rPr lang="en-US" altLang="zh-CN" sz="2200" dirty="0">
                <a:solidFill>
                  <a:srgbClr val="2D2D8A"/>
                </a:solidFill>
                <a:latin typeface="Times New Roman" pitchFamily="18" charset="0"/>
                <a:cs typeface="Times New Roman" pitchFamily="18" charset="0"/>
                <a:sym typeface="Wingdings 2" pitchFamily="18" charset="2"/>
              </a:rPr>
              <a:t>1-6</a:t>
            </a:r>
            <a:r>
              <a:rPr lang="zh-CN" altLang="en-US" sz="2200" dirty="0">
                <a:solidFill>
                  <a:srgbClr val="2D2D8A"/>
                </a:solidFill>
                <a:latin typeface="宋体" pitchFamily="2" charset="-122"/>
                <a:sym typeface="Wingdings 2" pitchFamily="18" charset="2"/>
              </a:rPr>
              <a:t>层</a:t>
            </a:r>
            <a:r>
              <a:rPr lang="en-US" altLang="zh-CN" sz="2200" dirty="0">
                <a:solidFill>
                  <a:srgbClr val="2D2D8A"/>
                </a:solidFill>
                <a:latin typeface="宋体" pitchFamily="2" charset="-122"/>
                <a:sym typeface="Wingdings 2" pitchFamily="18" charset="2"/>
              </a:rPr>
              <a:t> (</a:t>
            </a:r>
            <a:r>
              <a:rPr lang="zh-CN" altLang="en-US" sz="2200" dirty="0">
                <a:solidFill>
                  <a:srgbClr val="2D2D8A"/>
                </a:solidFill>
                <a:latin typeface="宋体" pitchFamily="2" charset="-122"/>
                <a:sym typeface="Wingdings 2" pitchFamily="18" charset="2"/>
              </a:rPr>
              <a:t>约</a:t>
            </a:r>
            <a:r>
              <a:rPr lang="en-US" altLang="zh-CN" sz="2200" dirty="0">
                <a:solidFill>
                  <a:srgbClr val="2D2D8A"/>
                </a:solidFill>
                <a:latin typeface="宋体" pitchFamily="2" charset="-122"/>
                <a:sym typeface="Wingdings 2" pitchFamily="18" charset="2"/>
              </a:rPr>
              <a:t>4300</a:t>
            </a:r>
            <a:r>
              <a:rPr lang="zh-CN" altLang="en-US" sz="2200" dirty="0">
                <a:solidFill>
                  <a:srgbClr val="2D2D8A"/>
                </a:solidFill>
                <a:latin typeface="宋体" pitchFamily="2" charset="-122"/>
                <a:sym typeface="Wingdings 2" pitchFamily="18" charset="2"/>
              </a:rPr>
              <a:t>平方米</a:t>
            </a:r>
            <a:r>
              <a:rPr lang="en-US" altLang="zh-CN" sz="2200" dirty="0">
                <a:solidFill>
                  <a:srgbClr val="2D2D8A"/>
                </a:solidFill>
                <a:latin typeface="宋体" pitchFamily="2" charset="-122"/>
                <a:sym typeface="Wingdings 2" pitchFamily="18" charset="2"/>
              </a:rPr>
              <a:t>)</a:t>
            </a:r>
          </a:p>
          <a:p>
            <a:pPr eaLnBrk="0" hangingPunct="0">
              <a:spcBef>
                <a:spcPct val="50000"/>
              </a:spcBef>
              <a:defRPr/>
            </a:pPr>
            <a:r>
              <a:rPr lang="en-US" altLang="zh-CN" sz="2200" dirty="0">
                <a:solidFill>
                  <a:srgbClr val="2D2D8A"/>
                </a:solidFill>
                <a:effectLst>
                  <a:outerShdw blurRad="38100" dist="38100" dir="2700000" algn="tl">
                    <a:srgbClr val="C0C0C0"/>
                  </a:outerShdw>
                </a:effectLst>
              </a:rPr>
              <a:t>     </a:t>
            </a:r>
            <a:r>
              <a:rPr lang="en-US" altLang="zh-CN" sz="2200" dirty="0">
                <a:solidFill>
                  <a:srgbClr val="2D2D8A"/>
                </a:solidFill>
              </a:rPr>
              <a:t>2</a:t>
            </a:r>
            <a:r>
              <a:rPr lang="zh-CN" altLang="en-US" sz="2200" dirty="0">
                <a:solidFill>
                  <a:srgbClr val="2D2D8A"/>
                </a:solidFill>
              </a:rPr>
              <a:t>层设置了学术报告厅</a:t>
            </a:r>
          </a:p>
          <a:p>
            <a:pPr eaLnBrk="0" hangingPunct="0">
              <a:spcBef>
                <a:spcPct val="50000"/>
              </a:spcBef>
              <a:defRPr/>
            </a:pPr>
            <a:r>
              <a:rPr lang="en-US" altLang="zh-CN" sz="2200" dirty="0">
                <a:solidFill>
                  <a:srgbClr val="2D2D8A"/>
                </a:solidFill>
              </a:rPr>
              <a:t>     4，5</a:t>
            </a:r>
            <a:r>
              <a:rPr lang="zh-CN" altLang="en-US" sz="2200" dirty="0">
                <a:solidFill>
                  <a:srgbClr val="2D2D8A"/>
                </a:solidFill>
              </a:rPr>
              <a:t>层均设置了会议室</a:t>
            </a:r>
          </a:p>
          <a:p>
            <a:pPr eaLnBrk="0" hangingPunct="0">
              <a:spcBef>
                <a:spcPct val="50000"/>
              </a:spcBef>
              <a:defRPr/>
            </a:pPr>
            <a:r>
              <a:rPr lang="en-US" altLang="zh-CN" sz="2200" dirty="0">
                <a:solidFill>
                  <a:srgbClr val="2D2D8A"/>
                </a:solidFill>
              </a:rPr>
              <a:t>   3，5</a:t>
            </a:r>
            <a:r>
              <a:rPr lang="zh-CN" altLang="en-US" sz="2200" dirty="0">
                <a:solidFill>
                  <a:srgbClr val="2D2D8A"/>
                </a:solidFill>
              </a:rPr>
              <a:t>，</a:t>
            </a:r>
            <a:r>
              <a:rPr lang="en-US" altLang="zh-CN" sz="2200" dirty="0">
                <a:solidFill>
                  <a:srgbClr val="2D2D8A"/>
                </a:solidFill>
              </a:rPr>
              <a:t>6</a:t>
            </a:r>
            <a:r>
              <a:rPr lang="zh-CN" altLang="en-US" sz="2200" dirty="0">
                <a:solidFill>
                  <a:srgbClr val="2D2D8A"/>
                </a:solidFill>
              </a:rPr>
              <a:t>层设置了远程视频会议室</a:t>
            </a:r>
            <a:endParaRPr lang="zh-CN" altLang="en-US" sz="2200" dirty="0"/>
          </a:p>
        </p:txBody>
      </p:sp>
      <p:pic>
        <p:nvPicPr>
          <p:cNvPr id="8" name="Picture 5" descr="DSC_0568xx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42" y="1024639"/>
            <a:ext cx="2400300" cy="156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SC_0599xx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154" y="1189739"/>
            <a:ext cx="157321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DSC_0612xx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892" y="4610802"/>
            <a:ext cx="233997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DSC_0609xx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04" y="3710689"/>
            <a:ext cx="234473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DSC_0570xx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942" y="965902"/>
            <a:ext cx="23939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DSC_0560xx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3129" y="3475739"/>
            <a:ext cx="15986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4742" y="4753677"/>
            <a:ext cx="23479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747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kern="0" dirty="0">
                <a:latin typeface="华文楷体" pitchFamily="2" charset="-122"/>
                <a:ea typeface="华文楷体" pitchFamily="2" charset="-122"/>
              </a:rPr>
              <a:t>未来发展规划</a:t>
            </a:r>
          </a:p>
        </p:txBody>
      </p:sp>
      <p:sp>
        <p:nvSpPr>
          <p:cNvPr id="3" name="内容占位符 2"/>
          <p:cNvSpPr>
            <a:spLocks noGrp="1"/>
          </p:cNvSpPr>
          <p:nvPr>
            <p:ph idx="1"/>
          </p:nvPr>
        </p:nvSpPr>
        <p:spPr>
          <a:xfrm>
            <a:off x="509473" y="1020690"/>
            <a:ext cx="7854607" cy="4033363"/>
          </a:xfrm>
        </p:spPr>
        <p:txBody>
          <a:bodyPr>
            <a:normAutofit fontScale="85000" lnSpcReduction="20000"/>
          </a:bodyPr>
          <a:lstStyle/>
          <a:p>
            <a:pPr>
              <a:lnSpc>
                <a:spcPct val="150000"/>
              </a:lnSpc>
              <a:buFont typeface="Arial" panose="020B0604020202020204" pitchFamily="34" charset="0"/>
              <a:buChar char="•"/>
            </a:pPr>
            <a:r>
              <a:rPr lang="zh-CN" altLang="en-US" sz="2300" b="1" dirty="0" smtClean="0">
                <a:latin typeface="华文楷体" panose="02010600040101010101" pitchFamily="2" charset="-122"/>
                <a:ea typeface="华文楷体" panose="02010600040101010101" pitchFamily="2" charset="-122"/>
              </a:rPr>
              <a:t>拓展</a:t>
            </a:r>
            <a:r>
              <a:rPr lang="zh-CN" altLang="en-US" sz="2300" b="1" dirty="0" smtClean="0">
                <a:solidFill>
                  <a:srgbClr val="FF0000"/>
                </a:solidFill>
                <a:latin typeface="华文楷体" panose="02010600040101010101" pitchFamily="2" charset="-122"/>
                <a:ea typeface="华文楷体" panose="02010600040101010101" pitchFamily="2" charset="-122"/>
              </a:rPr>
              <a:t>现有教职工</a:t>
            </a:r>
            <a:r>
              <a:rPr lang="zh-CN" altLang="en-US" sz="2300" b="1" dirty="0" smtClean="0">
                <a:latin typeface="华文楷体" panose="02010600040101010101" pitchFamily="2" charset="-122"/>
                <a:ea typeface="华文楷体" panose="02010600040101010101" pitchFamily="2" charset="-122"/>
              </a:rPr>
              <a:t>的业务水平，培养国际</a:t>
            </a:r>
            <a:r>
              <a:rPr lang="zh-CN" altLang="en-US" sz="2300" b="1" dirty="0">
                <a:latin typeface="华文楷体" panose="02010600040101010101" pitchFamily="2" charset="-122"/>
                <a:ea typeface="华文楷体" panose="02010600040101010101" pitchFamily="2" charset="-122"/>
              </a:rPr>
              <a:t>知名的</a:t>
            </a:r>
            <a:r>
              <a:rPr lang="zh-CN" altLang="en-US" sz="2300" b="1" dirty="0">
                <a:solidFill>
                  <a:srgbClr val="FF0000"/>
                </a:solidFill>
                <a:latin typeface="华文楷体" panose="02010600040101010101" pitchFamily="2" charset="-122"/>
                <a:ea typeface="华文楷体" panose="02010600040101010101" pitchFamily="2" charset="-122"/>
              </a:rPr>
              <a:t>学术</a:t>
            </a:r>
            <a:r>
              <a:rPr lang="zh-CN" altLang="en-US" sz="2300" b="1" dirty="0" smtClean="0">
                <a:solidFill>
                  <a:srgbClr val="FF0000"/>
                </a:solidFill>
                <a:latin typeface="华文楷体" panose="02010600040101010101" pitchFamily="2" charset="-122"/>
                <a:ea typeface="华文楷体" panose="02010600040101010101" pitchFamily="2" charset="-122"/>
              </a:rPr>
              <a:t>带头人</a:t>
            </a:r>
            <a:r>
              <a:rPr lang="zh-CN" altLang="en-US" sz="2300" b="1" dirty="0">
                <a:latin typeface="华文楷体" panose="02010600040101010101" pitchFamily="2" charset="-122"/>
                <a:ea typeface="华文楷体" panose="02010600040101010101" pitchFamily="2" charset="-122"/>
              </a:rPr>
              <a:t>，</a:t>
            </a:r>
            <a:r>
              <a:rPr lang="zh-CN" altLang="en-US" sz="2300" b="1" dirty="0" smtClean="0">
                <a:latin typeface="华文楷体" panose="02010600040101010101" pitchFamily="2" charset="-122"/>
                <a:ea typeface="华文楷体" panose="02010600040101010101" pitchFamily="2" charset="-122"/>
              </a:rPr>
              <a:t>引进和培养</a:t>
            </a:r>
            <a:r>
              <a:rPr lang="zh-CN" altLang="en-US" sz="2300" b="1" dirty="0" smtClean="0">
                <a:solidFill>
                  <a:srgbClr val="FF0000"/>
                </a:solidFill>
                <a:latin typeface="华文楷体" panose="02010600040101010101" pitchFamily="2" charset="-122"/>
                <a:ea typeface="华文楷体" panose="02010600040101010101" pitchFamily="2" charset="-122"/>
              </a:rPr>
              <a:t>下一代</a:t>
            </a:r>
            <a:r>
              <a:rPr lang="zh-CN" altLang="en-US" sz="2300" b="1" dirty="0" smtClean="0">
                <a:latin typeface="华文楷体" panose="02010600040101010101" pitchFamily="2" charset="-122"/>
                <a:ea typeface="华文楷体" panose="02010600040101010101" pitchFamily="2" charset="-122"/>
              </a:rPr>
              <a:t>更年轻的研究人才和队伍。</a:t>
            </a:r>
            <a:endParaRPr lang="en-US" altLang="zh-CN" sz="2300" b="1" dirty="0" smtClean="0">
              <a:latin typeface="华文楷体" panose="02010600040101010101" pitchFamily="2" charset="-122"/>
              <a:ea typeface="华文楷体" panose="02010600040101010101" pitchFamily="2" charset="-122"/>
            </a:endParaRPr>
          </a:p>
          <a:p>
            <a:pPr>
              <a:lnSpc>
                <a:spcPct val="150000"/>
              </a:lnSpc>
              <a:buFont typeface="Arial" panose="020B0604020202020204" pitchFamily="34" charset="0"/>
              <a:buChar char="•"/>
            </a:pPr>
            <a:r>
              <a:rPr lang="zh-CN" altLang="en-US" sz="2300" b="1" dirty="0" smtClean="0">
                <a:latin typeface="华文楷体" panose="02010600040101010101" pitchFamily="2" charset="-122"/>
                <a:ea typeface="华文楷体" panose="02010600040101010101" pitchFamily="2" charset="-122"/>
              </a:rPr>
              <a:t>在现有</a:t>
            </a:r>
            <a:r>
              <a:rPr lang="zh-CN" altLang="en-US" sz="2300" b="1" dirty="0" smtClean="0">
                <a:solidFill>
                  <a:srgbClr val="FF0000"/>
                </a:solidFill>
                <a:latin typeface="华文楷体" panose="02010600040101010101" pitchFamily="2" charset="-122"/>
                <a:ea typeface="华文楷体" panose="02010600040101010101" pitchFamily="2" charset="-122"/>
              </a:rPr>
              <a:t>正在运行</a:t>
            </a:r>
            <a:r>
              <a:rPr lang="zh-CN" altLang="en-US" sz="2300" b="1" dirty="0" smtClean="0">
                <a:latin typeface="华文楷体" panose="02010600040101010101" pitchFamily="2" charset="-122"/>
                <a:ea typeface="华文楷体" panose="02010600040101010101" pitchFamily="2" charset="-122"/>
              </a:rPr>
              <a:t>的大科学装置上如</a:t>
            </a:r>
            <a:r>
              <a:rPr lang="en-US" altLang="zh-CN" sz="2300" b="1" dirty="0" smtClean="0">
                <a:latin typeface="华文楷体" panose="02010600040101010101" pitchFamily="2" charset="-122"/>
                <a:ea typeface="华文楷体" panose="02010600040101010101" pitchFamily="2" charset="-122"/>
              </a:rPr>
              <a:t>BESIII</a:t>
            </a:r>
            <a:r>
              <a:rPr lang="zh-CN" altLang="en-US" sz="2300" b="1" dirty="0" smtClean="0">
                <a:latin typeface="华文楷体" panose="02010600040101010101" pitchFamily="2" charset="-122"/>
                <a:ea typeface="华文楷体" panose="02010600040101010101" pitchFamily="2" charset="-122"/>
              </a:rPr>
              <a:t>、</a:t>
            </a:r>
            <a:r>
              <a:rPr lang="en-US" altLang="zh-CN" sz="2300" b="1" dirty="0" smtClean="0">
                <a:latin typeface="华文楷体" panose="02010600040101010101" pitchFamily="2" charset="-122"/>
                <a:ea typeface="华文楷体" panose="02010600040101010101" pitchFamily="2" charset="-122"/>
              </a:rPr>
              <a:t>ATLAS</a:t>
            </a:r>
            <a:r>
              <a:rPr lang="zh-CN" altLang="en-US" sz="2300" b="1" dirty="0" smtClean="0">
                <a:latin typeface="华文楷体" panose="02010600040101010101" pitchFamily="2" charset="-122"/>
                <a:ea typeface="华文楷体" panose="02010600040101010101" pitchFamily="2" charset="-122"/>
              </a:rPr>
              <a:t>、</a:t>
            </a:r>
            <a:r>
              <a:rPr lang="en-US" altLang="zh-CN" sz="2300" b="1" dirty="0" smtClean="0">
                <a:latin typeface="华文楷体" panose="02010600040101010101" pitchFamily="2" charset="-122"/>
                <a:ea typeface="华文楷体" panose="02010600040101010101" pitchFamily="2" charset="-122"/>
              </a:rPr>
              <a:t>STAR</a:t>
            </a:r>
            <a:r>
              <a:rPr lang="zh-CN" altLang="en-US" sz="2300" b="1" dirty="0" smtClean="0">
                <a:latin typeface="华文楷体" panose="02010600040101010101" pitchFamily="2" charset="-122"/>
                <a:ea typeface="华文楷体" panose="02010600040101010101" pitchFamily="2" charset="-122"/>
              </a:rPr>
              <a:t>等，保持一支强有力的师生队伍，并取获得重要成果。</a:t>
            </a:r>
            <a:endParaRPr lang="en-US" altLang="zh-CN" sz="2300" b="1" dirty="0" smtClean="0">
              <a:latin typeface="华文楷体" panose="02010600040101010101" pitchFamily="2" charset="-122"/>
              <a:ea typeface="华文楷体" panose="02010600040101010101" pitchFamily="2" charset="-122"/>
            </a:endParaRPr>
          </a:p>
          <a:p>
            <a:pPr>
              <a:lnSpc>
                <a:spcPct val="150000"/>
              </a:lnSpc>
              <a:buFont typeface="Arial" panose="020B0604020202020204" pitchFamily="34" charset="0"/>
              <a:buChar char="•"/>
            </a:pPr>
            <a:r>
              <a:rPr lang="zh-CN" altLang="en-US" sz="2300" b="1" dirty="0" smtClean="0">
                <a:latin typeface="华文楷体" panose="02010600040101010101" pitchFamily="2" charset="-122"/>
                <a:ea typeface="华文楷体" panose="02010600040101010101" pitchFamily="2" charset="-122"/>
              </a:rPr>
              <a:t>对</a:t>
            </a:r>
            <a:r>
              <a:rPr lang="zh-CN" altLang="en-US" sz="2300" b="1" dirty="0" smtClean="0">
                <a:solidFill>
                  <a:srgbClr val="FF0000"/>
                </a:solidFill>
                <a:latin typeface="华文楷体" panose="02010600040101010101" pitchFamily="2" charset="-122"/>
                <a:ea typeface="华文楷体" panose="02010600040101010101" pitchFamily="2" charset="-122"/>
              </a:rPr>
              <a:t>正在建造</a:t>
            </a:r>
            <a:r>
              <a:rPr lang="zh-CN" altLang="en-US" sz="2300" b="1" dirty="0" smtClean="0">
                <a:latin typeface="华文楷体" panose="02010600040101010101" pitchFamily="2" charset="-122"/>
                <a:ea typeface="华文楷体" panose="02010600040101010101" pitchFamily="2" charset="-122"/>
              </a:rPr>
              <a:t>的大科学工程，完成现有承担的任务，同时对未来数据获取和分析做好准备。</a:t>
            </a:r>
            <a:endParaRPr lang="en-US" altLang="zh-CN" sz="2300" b="1" dirty="0" smtClean="0">
              <a:latin typeface="华文楷体" panose="02010600040101010101" pitchFamily="2" charset="-122"/>
              <a:ea typeface="华文楷体" panose="02010600040101010101" pitchFamily="2" charset="-122"/>
            </a:endParaRPr>
          </a:p>
          <a:p>
            <a:pPr>
              <a:lnSpc>
                <a:spcPct val="150000"/>
              </a:lnSpc>
              <a:buFont typeface="Arial" panose="020B0604020202020204" pitchFamily="34" charset="0"/>
              <a:buChar char="•"/>
            </a:pPr>
            <a:r>
              <a:rPr lang="zh-CN" altLang="en-US" sz="2300" b="1" dirty="0" smtClean="0">
                <a:latin typeface="华文楷体" panose="02010600040101010101" pitchFamily="2" charset="-122"/>
                <a:ea typeface="华文楷体" panose="02010600040101010101" pitchFamily="2" charset="-122"/>
              </a:rPr>
              <a:t>建设</a:t>
            </a:r>
            <a:r>
              <a:rPr lang="zh-CN" altLang="en-US" sz="2300" b="1" dirty="0" smtClean="0">
                <a:solidFill>
                  <a:srgbClr val="FF0000"/>
                </a:solidFill>
                <a:latin typeface="华文楷体" panose="02010600040101010101" pitchFamily="2" charset="-122"/>
                <a:ea typeface="华文楷体" panose="02010600040101010101" pitchFamily="2" charset="-122"/>
              </a:rPr>
              <a:t>国际一流实验室</a:t>
            </a:r>
            <a:r>
              <a:rPr lang="zh-CN" altLang="en-US" sz="2300" b="1" dirty="0" smtClean="0">
                <a:latin typeface="华文楷体" panose="02010600040101010101" pitchFamily="2" charset="-122"/>
                <a:ea typeface="华文楷体" panose="02010600040101010101" pitchFamily="2" charset="-122"/>
              </a:rPr>
              <a:t>，发展一支稳定的、富有经验和创造性地技术</a:t>
            </a:r>
            <a:r>
              <a:rPr lang="zh-CN" altLang="en-US" sz="2300" b="1" dirty="0" smtClean="0">
                <a:solidFill>
                  <a:srgbClr val="FF0000"/>
                </a:solidFill>
                <a:latin typeface="华文楷体" panose="02010600040101010101" pitchFamily="2" charset="-122"/>
                <a:ea typeface="华文楷体" panose="02010600040101010101" pitchFamily="2" charset="-122"/>
              </a:rPr>
              <a:t>研发队伍</a:t>
            </a:r>
            <a:r>
              <a:rPr lang="zh-CN" altLang="en-US" sz="2300" b="1" dirty="0" smtClean="0">
                <a:latin typeface="华文楷体" panose="02010600040101010101" pitchFamily="2" charset="-122"/>
                <a:ea typeface="华文楷体" panose="02010600040101010101" pitchFamily="2" charset="-122"/>
              </a:rPr>
              <a:t>，继续探索和跟踪新型探测器的发展。</a:t>
            </a:r>
            <a:endParaRPr lang="en-US" altLang="zh-CN" sz="2300" b="1" dirty="0" smtClean="0">
              <a:latin typeface="华文楷体" panose="02010600040101010101" pitchFamily="2" charset="-122"/>
              <a:ea typeface="华文楷体" panose="02010600040101010101" pitchFamily="2" charset="-122"/>
            </a:endParaRPr>
          </a:p>
          <a:p>
            <a:pPr>
              <a:lnSpc>
                <a:spcPct val="150000"/>
              </a:lnSpc>
              <a:buFont typeface="Arial" panose="020B0604020202020204" pitchFamily="34" charset="0"/>
              <a:buChar char="•"/>
            </a:pPr>
            <a:r>
              <a:rPr lang="zh-CN" altLang="en-US" sz="2300" b="1" dirty="0" smtClean="0">
                <a:latin typeface="华文楷体" panose="02010600040101010101" pitchFamily="2" charset="-122"/>
                <a:ea typeface="华文楷体" panose="02010600040101010101" pitchFamily="2" charset="-122"/>
              </a:rPr>
              <a:t>探索新的发展方向</a:t>
            </a:r>
            <a:r>
              <a:rPr lang="zh-CN" altLang="en-US" sz="2300" b="1" dirty="0">
                <a:latin typeface="华文楷体" panose="02010600040101010101" pitchFamily="2" charset="-122"/>
                <a:ea typeface="华文楷体" panose="02010600040101010101" pitchFamily="2" charset="-122"/>
              </a:rPr>
              <a:t>：</a:t>
            </a:r>
            <a:r>
              <a:rPr lang="zh-CN" altLang="en-US" sz="2300" b="1" dirty="0" smtClean="0">
                <a:solidFill>
                  <a:srgbClr val="FF0000"/>
                </a:solidFill>
                <a:latin typeface="华文楷体" panose="02010600040101010101" pitchFamily="2" charset="-122"/>
                <a:ea typeface="华文楷体" panose="02010600040101010101" pitchFamily="2" charset="-122"/>
              </a:rPr>
              <a:t>主导超级陶</a:t>
            </a:r>
            <a:r>
              <a:rPr lang="en-US" altLang="zh-CN" sz="2300" b="1" dirty="0" smtClean="0">
                <a:solidFill>
                  <a:srgbClr val="FF0000"/>
                </a:solidFill>
                <a:latin typeface="华文楷体" panose="02010600040101010101" pitchFamily="2" charset="-122"/>
                <a:ea typeface="华文楷体" panose="02010600040101010101" pitchFamily="2" charset="-122"/>
              </a:rPr>
              <a:t>-</a:t>
            </a:r>
            <a:r>
              <a:rPr lang="zh-CN" altLang="en-US" sz="2300" b="1" dirty="0" smtClean="0">
                <a:solidFill>
                  <a:srgbClr val="FF0000"/>
                </a:solidFill>
                <a:latin typeface="华文楷体" panose="02010600040101010101" pitchFamily="2" charset="-122"/>
                <a:ea typeface="华文楷体" panose="02010600040101010101" pitchFamily="2" charset="-122"/>
              </a:rPr>
              <a:t>粲装置（</a:t>
            </a:r>
            <a:r>
              <a:rPr lang="en-US" altLang="zh-CN" sz="2300" b="1" dirty="0" smtClean="0">
                <a:solidFill>
                  <a:srgbClr val="FF0000"/>
                </a:solidFill>
                <a:latin typeface="华文楷体" panose="02010600040101010101" pitchFamily="2" charset="-122"/>
                <a:ea typeface="华文楷体" panose="02010600040101010101" pitchFamily="2" charset="-122"/>
              </a:rPr>
              <a:t>STCF</a:t>
            </a:r>
            <a:r>
              <a:rPr lang="zh-CN" altLang="en-US" sz="2300" b="1" dirty="0" smtClean="0">
                <a:solidFill>
                  <a:srgbClr val="FF0000"/>
                </a:solidFill>
                <a:latin typeface="华文楷体" panose="02010600040101010101" pitchFamily="2" charset="-122"/>
                <a:ea typeface="华文楷体" panose="02010600040101010101" pitchFamily="2" charset="-122"/>
              </a:rPr>
              <a:t>）</a:t>
            </a:r>
            <a:r>
              <a:rPr lang="zh-CN" altLang="en-US" sz="2300" b="1" dirty="0" smtClean="0">
                <a:latin typeface="华文楷体" panose="02010600040101010101" pitchFamily="2" charset="-122"/>
                <a:ea typeface="华文楷体" panose="02010600040101010101" pitchFamily="2" charset="-122"/>
              </a:rPr>
              <a:t>？</a:t>
            </a:r>
            <a:endParaRPr lang="en-US" altLang="zh-CN" sz="2300" b="1" dirty="0" smtClean="0">
              <a:latin typeface="华文楷体" panose="02010600040101010101" pitchFamily="2" charset="-122"/>
              <a:ea typeface="华文楷体" panose="02010600040101010101" pitchFamily="2" charset="-122"/>
            </a:endParaRPr>
          </a:p>
          <a:p>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34</a:t>
            </a:fld>
            <a:endParaRPr lang="en-US"/>
          </a:p>
        </p:txBody>
      </p:sp>
      <p:grpSp>
        <p:nvGrpSpPr>
          <p:cNvPr id="5" name="组合 4"/>
          <p:cNvGrpSpPr/>
          <p:nvPr/>
        </p:nvGrpSpPr>
        <p:grpSpPr>
          <a:xfrm>
            <a:off x="1691625" y="5146932"/>
            <a:ext cx="6120680" cy="1567182"/>
            <a:chOff x="1835696" y="1007239"/>
            <a:chExt cx="6120680" cy="1567182"/>
          </a:xfrm>
        </p:grpSpPr>
        <p:grpSp>
          <p:nvGrpSpPr>
            <p:cNvPr id="6" name="组合 5"/>
            <p:cNvGrpSpPr/>
            <p:nvPr/>
          </p:nvGrpSpPr>
          <p:grpSpPr>
            <a:xfrm>
              <a:off x="1835696" y="1007239"/>
              <a:ext cx="6120680" cy="1567182"/>
              <a:chOff x="1198085" y="1071721"/>
              <a:chExt cx="6120680" cy="1567182"/>
            </a:xfrm>
          </p:grpSpPr>
          <p:sp>
            <p:nvSpPr>
              <p:cNvPr id="10" name="矩形 9"/>
              <p:cNvSpPr/>
              <p:nvPr/>
            </p:nvSpPr>
            <p:spPr>
              <a:xfrm>
                <a:off x="1259632" y="1916832"/>
                <a:ext cx="1472218" cy="722071"/>
              </a:xfrm>
              <a:prstGeom prst="rect">
                <a:avLst/>
              </a:prstGeom>
              <a:gradFill flip="none" rotWithShape="0">
                <a:gsLst>
                  <a:gs pos="1000">
                    <a:schemeClr val="bg1"/>
                  </a:gs>
                  <a:gs pos="100000">
                    <a:schemeClr val="tx2">
                      <a:lumMod val="40000"/>
                      <a:lumOff val="60000"/>
                    </a:schemeClr>
                  </a:gs>
                  <a:gs pos="12000">
                    <a:schemeClr val="bg1"/>
                  </a:gs>
                  <a:gs pos="100000">
                    <a:schemeClr val="bg1"/>
                  </a:gs>
                  <a:gs pos="0">
                    <a:srgbClr val="FFEBFA"/>
                  </a:gs>
                </a:gsLst>
                <a:lin ang="0" scaled="1"/>
                <a:tileRect/>
              </a:gradFill>
              <a:ln>
                <a:noFill/>
              </a:ln>
              <a:effectLst>
                <a:glow rad="101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solidFill>
                      <a:srgbClr val="0000FF"/>
                    </a:solidFill>
                    <a:latin typeface="华文楷体" panose="02010600040101010101" pitchFamily="2" charset="-122"/>
                    <a:ea typeface="华文楷体" panose="02010600040101010101" pitchFamily="2" charset="-122"/>
                  </a:rPr>
                  <a:t>参与与学习</a:t>
                </a:r>
                <a:endParaRPr lang="zh-CN" altLang="en-US" dirty="0">
                  <a:solidFill>
                    <a:srgbClr val="0000FF"/>
                  </a:solidFill>
                  <a:latin typeface="华文楷体" panose="02010600040101010101" pitchFamily="2" charset="-122"/>
                  <a:ea typeface="华文楷体" panose="02010600040101010101" pitchFamily="2" charset="-122"/>
                </a:endParaRPr>
              </a:p>
            </p:txBody>
          </p:sp>
          <p:sp>
            <p:nvSpPr>
              <p:cNvPr id="11" name="矩形 10"/>
              <p:cNvSpPr/>
              <p:nvPr/>
            </p:nvSpPr>
            <p:spPr>
              <a:xfrm>
                <a:off x="3458380" y="1700808"/>
                <a:ext cx="1329644" cy="938095"/>
              </a:xfrm>
              <a:prstGeom prst="rect">
                <a:avLst/>
              </a:prstGeom>
              <a:gradFill flip="none" rotWithShape="1">
                <a:gsLst>
                  <a:gs pos="100000">
                    <a:schemeClr val="bg1"/>
                  </a:gs>
                  <a:gs pos="100000">
                    <a:schemeClr val="bg1"/>
                  </a:gs>
                  <a:gs pos="16000">
                    <a:schemeClr val="tx2">
                      <a:lumMod val="60000"/>
                      <a:lumOff val="40000"/>
                    </a:schemeClr>
                  </a:gs>
                  <a:gs pos="100000">
                    <a:srgbClr val="CC00FF"/>
                  </a:gs>
                  <a:gs pos="100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b="1" dirty="0" smtClean="0">
                    <a:solidFill>
                      <a:srgbClr val="0000FF"/>
                    </a:solidFill>
                    <a:latin typeface="华文楷体" panose="02010600040101010101" pitchFamily="2" charset="-122"/>
                    <a:ea typeface="华文楷体" panose="02010600040101010101" pitchFamily="2" charset="-122"/>
                  </a:rPr>
                  <a:t>部分主导</a:t>
                </a:r>
                <a:endParaRPr lang="en-US" altLang="zh-CN" b="1" dirty="0" smtClean="0">
                  <a:solidFill>
                    <a:srgbClr val="0000FF"/>
                  </a:solidFill>
                  <a:latin typeface="华文楷体" panose="02010600040101010101" pitchFamily="2" charset="-122"/>
                  <a:ea typeface="华文楷体" panose="02010600040101010101" pitchFamily="2" charset="-122"/>
                </a:endParaRPr>
              </a:p>
              <a:p>
                <a:pPr algn="ctr"/>
                <a:r>
                  <a:rPr lang="zh-CN" altLang="en-US" b="1" dirty="0" smtClean="0">
                    <a:solidFill>
                      <a:srgbClr val="0000FF"/>
                    </a:solidFill>
                    <a:latin typeface="华文楷体" panose="02010600040101010101" pitchFamily="2" charset="-122"/>
                    <a:ea typeface="华文楷体" panose="02010600040101010101" pitchFamily="2" charset="-122"/>
                  </a:rPr>
                  <a:t>重要作用</a:t>
                </a:r>
                <a:endParaRPr lang="zh-CN" altLang="en-US" b="1" dirty="0">
                  <a:solidFill>
                    <a:srgbClr val="0000FF"/>
                  </a:solidFill>
                  <a:latin typeface="华文楷体" panose="02010600040101010101" pitchFamily="2" charset="-122"/>
                  <a:ea typeface="华文楷体" panose="02010600040101010101" pitchFamily="2" charset="-122"/>
                </a:endParaRPr>
              </a:p>
            </p:txBody>
          </p:sp>
          <p:sp>
            <p:nvSpPr>
              <p:cNvPr id="12" name="矩形 11"/>
              <p:cNvSpPr/>
              <p:nvPr/>
            </p:nvSpPr>
            <p:spPr>
              <a:xfrm>
                <a:off x="5220072" y="1412776"/>
                <a:ext cx="1368152" cy="1226127"/>
              </a:xfrm>
              <a:prstGeom prst="rect">
                <a:avLst/>
              </a:prstGeom>
              <a:gradFill flip="none" rotWithShape="1">
                <a:gsLst>
                  <a:gs pos="91000">
                    <a:schemeClr val="tx2">
                      <a:lumMod val="40000"/>
                      <a:lumOff val="60000"/>
                    </a:schemeClr>
                  </a:gs>
                  <a:gs pos="32000">
                    <a:schemeClr val="tx2">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solidFill>
                      <a:srgbClr val="0000FF"/>
                    </a:solidFill>
                    <a:latin typeface="华文楷体" panose="02010600040101010101" pitchFamily="2" charset="-122"/>
                    <a:ea typeface="华文楷体" panose="02010600040101010101" pitchFamily="2" charset="-122"/>
                  </a:rPr>
                  <a:t>主持项目？</a:t>
                </a:r>
                <a:endParaRPr lang="zh-CN" altLang="en-US" dirty="0">
                  <a:solidFill>
                    <a:srgbClr val="0000FF"/>
                  </a:solidFill>
                  <a:latin typeface="华文楷体" panose="02010600040101010101" pitchFamily="2" charset="-122"/>
                  <a:ea typeface="华文楷体" panose="02010600040101010101" pitchFamily="2" charset="-122"/>
                </a:endParaRPr>
              </a:p>
            </p:txBody>
          </p:sp>
          <p:sp>
            <p:nvSpPr>
              <p:cNvPr id="13" name="右箭头 12"/>
              <p:cNvSpPr>
                <a:spLocks/>
              </p:cNvSpPr>
              <p:nvPr/>
            </p:nvSpPr>
            <p:spPr>
              <a:xfrm rot="21078284">
                <a:off x="1198085" y="1071721"/>
                <a:ext cx="6120680" cy="936104"/>
              </a:xfrm>
              <a:prstGeom prst="rightArrow">
                <a:avLst/>
              </a:prstGeom>
              <a:gradFill flip="none" rotWithShape="1">
                <a:gsLst>
                  <a:gs pos="93416">
                    <a:srgbClr val="FFFFFF"/>
                  </a:gs>
                  <a:gs pos="90832">
                    <a:schemeClr val="bg1"/>
                  </a:gs>
                  <a:gs pos="10000">
                    <a:schemeClr val="tx2">
                      <a:lumMod val="60000"/>
                      <a:lumOff val="40000"/>
                    </a:schemeClr>
                  </a:gs>
                  <a:gs pos="1250">
                    <a:schemeClr val="tx2">
                      <a:lumMod val="60000"/>
                      <a:lumOff val="40000"/>
                    </a:schemeClr>
                  </a:gs>
                  <a:gs pos="0">
                    <a:schemeClr val="tx2">
                      <a:lumMod val="60000"/>
                      <a:lumOff val="40000"/>
                    </a:schemeClr>
                  </a:gs>
                  <a:gs pos="19000">
                    <a:schemeClr val="tx2">
                      <a:lumMod val="60000"/>
                      <a:lumOff val="40000"/>
                    </a:schemeClr>
                  </a:gs>
                  <a:gs pos="100000">
                    <a:schemeClr val="bg1"/>
                  </a:gs>
                  <a:gs pos="96000">
                    <a:schemeClr val="bg1"/>
                  </a:gs>
                  <a:gs pos="100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b="1" dirty="0" smtClean="0">
                    <a:solidFill>
                      <a:schemeClr val="tx1"/>
                    </a:solidFill>
                  </a:rPr>
                  <a:t>80</a:t>
                </a:r>
                <a:r>
                  <a:rPr lang="zh-CN" altLang="en-US" b="1" dirty="0" smtClean="0">
                    <a:solidFill>
                      <a:schemeClr val="tx1"/>
                    </a:solidFill>
                  </a:rPr>
                  <a:t>年代</a:t>
                </a:r>
                <a:r>
                  <a:rPr lang="en-US" altLang="zh-CN" b="1" dirty="0" smtClean="0">
                    <a:solidFill>
                      <a:schemeClr val="tx1"/>
                    </a:solidFill>
                  </a:rPr>
                  <a:t>-2000                    2000-2018                   2018 -        </a:t>
                </a:r>
                <a:endParaRPr lang="zh-CN" altLang="en-US" b="1" dirty="0">
                  <a:solidFill>
                    <a:schemeClr val="tx1"/>
                  </a:solidFill>
                </a:endParaRPr>
              </a:p>
            </p:txBody>
          </p:sp>
        </p:grpSp>
        <p:cxnSp>
          <p:nvCxnSpPr>
            <p:cNvPr id="7" name="直接连接符 6"/>
            <p:cNvCxnSpPr/>
            <p:nvPr/>
          </p:nvCxnSpPr>
          <p:spPr>
            <a:xfrm flipV="1">
              <a:off x="1870036" y="1313678"/>
              <a:ext cx="5627085" cy="864096"/>
            </a:xfrm>
            <a:prstGeom prst="line">
              <a:avLst/>
            </a:prstGeom>
            <a:ln w="25400">
              <a:gradFill flip="none" rotWithShape="1">
                <a:gsLst>
                  <a:gs pos="0">
                    <a:schemeClr val="tx1"/>
                  </a:gs>
                  <a:gs pos="100000">
                    <a:schemeClr val="accent1">
                      <a:tint val="44500"/>
                      <a:satMod val="160000"/>
                    </a:schemeClr>
                  </a:gs>
                  <a:gs pos="100000">
                    <a:schemeClr val="accent1">
                      <a:tint val="23500"/>
                      <a:satMod val="1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545886" y="1745726"/>
              <a:ext cx="18002" cy="171106"/>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550197" y="1437026"/>
              <a:ext cx="18002" cy="171106"/>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973300C-797F-D148-A78D-320196FBAF04}" type="slidenum">
              <a:rPr lang="en-US" smtClean="0"/>
              <a:pPr/>
              <a:t>35</a:t>
            </a:fld>
            <a:endParaRPr lang="en-US"/>
          </a:p>
        </p:txBody>
      </p:sp>
      <p:pic>
        <p:nvPicPr>
          <p:cNvPr id="5" name="Picture 2" descr="http://www.uca.org.my/v12/images/2014News/03March/t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222" y="2355830"/>
            <a:ext cx="2863058" cy="168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638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kern="0" dirty="0">
                <a:latin typeface="华文楷体" pitchFamily="2" charset="-122"/>
                <a:ea typeface="华文楷体" pitchFamily="2" charset="-122"/>
              </a:rPr>
              <a:t>总结</a:t>
            </a:r>
          </a:p>
        </p:txBody>
      </p:sp>
      <p:sp>
        <p:nvSpPr>
          <p:cNvPr id="3" name="内容占位符 2"/>
          <p:cNvSpPr>
            <a:spLocks noGrp="1"/>
          </p:cNvSpPr>
          <p:nvPr>
            <p:ph idx="1"/>
          </p:nvPr>
        </p:nvSpPr>
        <p:spPr>
          <a:xfrm>
            <a:off x="588977" y="1149906"/>
            <a:ext cx="8197214" cy="5601038"/>
          </a:xfrm>
        </p:spPr>
        <p:txBody>
          <a:bodyPr>
            <a:normAutofit/>
          </a:bodyPr>
          <a:lstStyle/>
          <a:p>
            <a:pPr>
              <a:lnSpc>
                <a:spcPts val="2800"/>
              </a:lnSpc>
              <a:buFont typeface="Arial" panose="020B0604020202020204" pitchFamily="34" charset="0"/>
              <a:buChar char="•"/>
            </a:pPr>
            <a:r>
              <a:rPr lang="zh-CN" altLang="en-US" sz="2000" b="1" dirty="0" smtClean="0">
                <a:latin typeface="华文楷体" panose="02010600040101010101" pitchFamily="2" charset="-122"/>
                <a:ea typeface="华文楷体" panose="02010600040101010101" pitchFamily="2" charset="-122"/>
              </a:rPr>
              <a:t>经过两个阶段（近</a:t>
            </a:r>
            <a:r>
              <a:rPr lang="en-US" altLang="zh-CN" sz="2000" b="1" dirty="0" smtClean="0">
                <a:latin typeface="华文楷体" panose="02010600040101010101" pitchFamily="2" charset="-122"/>
                <a:ea typeface="华文楷体" panose="02010600040101010101" pitchFamily="2" charset="-122"/>
              </a:rPr>
              <a:t>40</a:t>
            </a:r>
            <a:r>
              <a:rPr lang="zh-CN" altLang="en-US" sz="2000" b="1" dirty="0" smtClean="0">
                <a:latin typeface="华文楷体" panose="02010600040101010101" pitchFamily="2" charset="-122"/>
                <a:ea typeface="华文楷体" panose="02010600040101010101" pitchFamily="2" charset="-122"/>
              </a:rPr>
              <a:t>年）的努力，科大核与粒子物理专业取得全面的发展和进步，具备了自主的进行新探测器研发、建造、分析软件开发和物理分析能力。</a:t>
            </a:r>
            <a:endParaRPr lang="en-US" altLang="zh-CN" sz="2000" b="1" dirty="0" smtClean="0">
              <a:latin typeface="华文楷体" panose="02010600040101010101" pitchFamily="2" charset="-122"/>
              <a:ea typeface="华文楷体" panose="02010600040101010101" pitchFamily="2" charset="-122"/>
            </a:endParaRPr>
          </a:p>
          <a:p>
            <a:pPr>
              <a:lnSpc>
                <a:spcPts val="2800"/>
              </a:lnSpc>
              <a:buFont typeface="Arial" panose="020B0604020202020204" pitchFamily="34" charset="0"/>
              <a:buChar char="•"/>
            </a:pPr>
            <a:r>
              <a:rPr lang="zh-CN" altLang="en-US" sz="2000" b="1" dirty="0" smtClean="0">
                <a:latin typeface="华文楷体" panose="02010600040101010101" pitchFamily="2" charset="-122"/>
                <a:ea typeface="华文楷体" panose="02010600040101010101" pitchFamily="2" charset="-122"/>
              </a:rPr>
              <a:t>在国内外的大型粒子物理实验</a:t>
            </a:r>
            <a:r>
              <a:rPr lang="en-US" altLang="zh-CN" sz="2000" b="1" dirty="0" smtClean="0">
                <a:latin typeface="华文楷体" panose="02010600040101010101" pitchFamily="2" charset="-122"/>
                <a:ea typeface="华文楷体" panose="02010600040101010101" pitchFamily="2" charset="-122"/>
              </a:rPr>
              <a:t>(</a:t>
            </a:r>
            <a:r>
              <a:rPr lang="zh-CN" altLang="en-US" sz="2000" b="1" dirty="0" smtClean="0">
                <a:latin typeface="华文楷体" panose="02010600040101010101" pitchFamily="2" charset="-122"/>
                <a:ea typeface="华文楷体" panose="02010600040101010101" pitchFamily="2" charset="-122"/>
              </a:rPr>
              <a:t>特别是加速器物理</a:t>
            </a:r>
            <a:r>
              <a:rPr lang="en-US" altLang="zh-CN" sz="2000" b="1" dirty="0" smtClean="0">
                <a:latin typeface="华文楷体" panose="02010600040101010101" pitchFamily="2" charset="-122"/>
                <a:ea typeface="华文楷体" panose="02010600040101010101" pitchFamily="2" charset="-122"/>
              </a:rPr>
              <a:t>)</a:t>
            </a:r>
            <a:r>
              <a:rPr lang="zh-CN" altLang="en-US" sz="2000" b="1" dirty="0" smtClean="0">
                <a:latin typeface="华文楷体" panose="02010600040101010101" pitchFamily="2" charset="-122"/>
                <a:ea typeface="华文楷体" panose="02010600040101010101" pitchFamily="2" charset="-122"/>
              </a:rPr>
              <a:t>合组研究中获得了巨大的成功，做出了巨大的贡献，得到了国内外同行的认可。</a:t>
            </a:r>
            <a:endParaRPr lang="en-US" altLang="zh-CN" sz="2000" b="1" dirty="0">
              <a:latin typeface="华文楷体" panose="02010600040101010101" pitchFamily="2" charset="-122"/>
              <a:ea typeface="华文楷体" panose="02010600040101010101" pitchFamily="2" charset="-122"/>
            </a:endParaRPr>
          </a:p>
          <a:p>
            <a:pPr>
              <a:lnSpc>
                <a:spcPts val="2800"/>
              </a:lnSpc>
              <a:buFont typeface="Arial" panose="020B0604020202020204" pitchFamily="34" charset="0"/>
              <a:buChar char="•"/>
            </a:pPr>
            <a:r>
              <a:rPr lang="zh-CN" altLang="en-US" sz="2000" b="1" dirty="0" smtClean="0">
                <a:latin typeface="华文楷体" panose="02010600040101010101" pitchFamily="2" charset="-122"/>
                <a:ea typeface="华文楷体" panose="02010600040101010101" pitchFamily="2" charset="-122"/>
              </a:rPr>
              <a:t>但是仍有存在许多问题，如非加速器物理发展缓慢、某些方向人员结构不合理等，需要努力优化。同时需要着眼下</a:t>
            </a:r>
            <a:r>
              <a:rPr lang="zh-CN" altLang="en-US" sz="2000" b="1" dirty="0">
                <a:latin typeface="华文楷体" panose="02010600040101010101" pitchFamily="2" charset="-122"/>
                <a:ea typeface="华文楷体" panose="02010600040101010101" pitchFamily="2" charset="-122"/>
              </a:rPr>
              <a:t>一代更</a:t>
            </a:r>
            <a:r>
              <a:rPr lang="zh-CN" altLang="en-US" sz="2000" b="1" dirty="0" smtClean="0">
                <a:latin typeface="华文楷体" panose="02010600040101010101" pitchFamily="2" charset="-122"/>
                <a:ea typeface="华文楷体" panose="02010600040101010101" pitchFamily="2" charset="-122"/>
              </a:rPr>
              <a:t>年轻队伍的培养和引进。</a:t>
            </a:r>
            <a:endParaRPr lang="en-US" altLang="zh-CN" sz="2000" b="1" dirty="0" smtClean="0">
              <a:latin typeface="华文楷体" panose="02010600040101010101" pitchFamily="2" charset="-122"/>
              <a:ea typeface="华文楷体" panose="02010600040101010101" pitchFamily="2" charset="-122"/>
            </a:endParaRPr>
          </a:p>
          <a:p>
            <a:pPr>
              <a:lnSpc>
                <a:spcPts val="2800"/>
              </a:lnSpc>
              <a:buFont typeface="Arial" panose="020B0604020202020204" pitchFamily="34" charset="0"/>
              <a:buChar char="•"/>
            </a:pPr>
            <a:endParaRPr lang="en-US" altLang="zh-CN" sz="2000" b="1" dirty="0">
              <a:latin typeface="华文楷体" panose="02010600040101010101" pitchFamily="2" charset="-122"/>
              <a:ea typeface="华文楷体" panose="02010600040101010101" pitchFamily="2" charset="-122"/>
            </a:endParaRPr>
          </a:p>
          <a:p>
            <a:pPr>
              <a:lnSpc>
                <a:spcPts val="2800"/>
              </a:lnSpc>
              <a:buFont typeface="Arial" panose="020B0604020202020204" pitchFamily="34" charset="0"/>
              <a:buChar char="•"/>
            </a:pPr>
            <a:r>
              <a:rPr lang="zh-CN" altLang="en-US" sz="2000" b="1" dirty="0" smtClean="0">
                <a:latin typeface="华文楷体" panose="02010600040101010101" pitchFamily="2" charset="-122"/>
                <a:ea typeface="华文楷体" panose="02010600040101010101" pitchFamily="2" charset="-122"/>
              </a:rPr>
              <a:t>努力发展一支</a:t>
            </a:r>
            <a:r>
              <a:rPr lang="zh-CN" altLang="en-US" sz="2000" b="1" dirty="0">
                <a:latin typeface="华文楷体" panose="02010600040101010101" pitchFamily="2" charset="-122"/>
                <a:ea typeface="华文楷体" panose="02010600040101010101" pitchFamily="2" charset="-122"/>
              </a:rPr>
              <a:t>发展一支稳定的、富有经验和创造性地技术研发</a:t>
            </a:r>
            <a:r>
              <a:rPr lang="zh-CN" altLang="en-US" sz="2000" b="1" dirty="0" smtClean="0">
                <a:latin typeface="华文楷体" panose="02010600040101010101" pitchFamily="2" charset="-122"/>
                <a:ea typeface="华文楷体" panose="02010600040101010101" pitchFamily="2" charset="-122"/>
              </a:rPr>
              <a:t>队伍，是本专业能够达到</a:t>
            </a:r>
            <a:r>
              <a:rPr lang="zh-CN" altLang="en-US" sz="2000" b="1" dirty="0">
                <a:latin typeface="华文楷体" panose="02010600040101010101" pitchFamily="2" charset="-122"/>
                <a:ea typeface="华文楷体" panose="02010600040101010101" pitchFamily="2" charset="-122"/>
              </a:rPr>
              <a:t>世界一流</a:t>
            </a:r>
            <a:r>
              <a:rPr lang="zh-CN" altLang="en-US" sz="2000" b="1" dirty="0" smtClean="0">
                <a:latin typeface="华文楷体" panose="02010600040101010101" pitchFamily="2" charset="-122"/>
                <a:ea typeface="华文楷体" panose="02010600040101010101" pitchFamily="2" charset="-122"/>
              </a:rPr>
              <a:t>水平的基础。</a:t>
            </a:r>
            <a:endParaRPr lang="en-US" altLang="zh-CN" sz="2000" b="1" dirty="0" smtClean="0">
              <a:latin typeface="华文楷体" panose="02010600040101010101" pitchFamily="2" charset="-122"/>
              <a:ea typeface="华文楷体" panose="02010600040101010101" pitchFamily="2" charset="-122"/>
            </a:endParaRPr>
          </a:p>
          <a:p>
            <a:pPr marL="0" indent="0">
              <a:buNone/>
            </a:pPr>
            <a:endParaRPr lang="en-US" altLang="zh-CN" sz="4000" b="1" kern="0" dirty="0">
              <a:solidFill>
                <a:srgbClr val="C00000"/>
              </a:solidFill>
              <a:latin typeface="华文楷体" pitchFamily="2" charset="-122"/>
              <a:ea typeface="华文楷体" pitchFamily="2" charset="-122"/>
              <a:cs typeface="+mj-cs"/>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kern="0" dirty="0">
                <a:latin typeface="华文楷体" pitchFamily="2" charset="-122"/>
                <a:ea typeface="华文楷体" pitchFamily="2" charset="-122"/>
              </a:rPr>
              <a:t>存在问题</a:t>
            </a:r>
            <a:r>
              <a:rPr lang="en-US" altLang="zh-CN" sz="4000" kern="0" dirty="0">
                <a:latin typeface="华文楷体" pitchFamily="2" charset="-122"/>
                <a:ea typeface="华文楷体" pitchFamily="2" charset="-122"/>
              </a:rPr>
              <a:t>(I)</a:t>
            </a:r>
            <a:r>
              <a:rPr lang="zh-CN" altLang="en-US" sz="4000" kern="0" dirty="0">
                <a:latin typeface="华文楷体" pitchFamily="2" charset="-122"/>
                <a:ea typeface="华文楷体" pitchFamily="2" charset="-122"/>
                <a:sym typeface="Symbol" panose="05050102010706020507" pitchFamily="18" charset="2"/>
              </a:rPr>
              <a:t></a:t>
            </a:r>
            <a:r>
              <a:rPr lang="zh-CN" altLang="en-US" sz="4000" kern="0" dirty="0">
                <a:latin typeface="华文楷体" pitchFamily="2" charset="-122"/>
                <a:ea typeface="华文楷体" pitchFamily="2" charset="-122"/>
              </a:rPr>
              <a:t>学生培养与教学</a:t>
            </a:r>
          </a:p>
        </p:txBody>
      </p:sp>
      <p:sp>
        <p:nvSpPr>
          <p:cNvPr id="4" name="灯片编号占位符 3"/>
          <p:cNvSpPr>
            <a:spLocks noGrp="1"/>
          </p:cNvSpPr>
          <p:nvPr>
            <p:ph type="sldNum" sz="quarter" idx="12"/>
          </p:nvPr>
        </p:nvSpPr>
        <p:spPr/>
        <p:txBody>
          <a:bodyPr/>
          <a:lstStyle/>
          <a:p>
            <a:fld id="{C973300C-797F-D148-A78D-320196FBAF04}" type="slidenum">
              <a:rPr lang="en-US" smtClean="0"/>
              <a:pPr/>
              <a:t>37</a:t>
            </a:fld>
            <a:endParaRPr lang="en-US"/>
          </a:p>
        </p:txBody>
      </p:sp>
      <p:sp>
        <p:nvSpPr>
          <p:cNvPr id="5" name="文本框 4"/>
          <p:cNvSpPr txBox="1"/>
          <p:nvPr/>
        </p:nvSpPr>
        <p:spPr>
          <a:xfrm>
            <a:off x="532028" y="2129708"/>
            <a:ext cx="8063344" cy="2862322"/>
          </a:xfrm>
          <a:prstGeom prst="rect">
            <a:avLst/>
          </a:prstGeom>
          <a:noFill/>
        </p:spPr>
        <p:txBody>
          <a:bodyPr wrap="square" rtlCol="0">
            <a:spAutoFit/>
          </a:bodyPr>
          <a:lstStyle/>
          <a:p>
            <a:pPr>
              <a:lnSpc>
                <a:spcPct val="150000"/>
              </a:lnSpc>
            </a:pPr>
            <a:endParaRPr lang="en-US" altLang="zh-CN" sz="2000" b="1" dirty="0" smtClean="0"/>
          </a:p>
          <a:p>
            <a:pPr marL="285750" indent="-285750">
              <a:lnSpc>
                <a:spcPct val="150000"/>
              </a:lnSpc>
              <a:buFont typeface="Wingdings" panose="05000000000000000000" pitchFamily="2" charset="2"/>
              <a:buChar char="l"/>
            </a:pPr>
            <a:r>
              <a:rPr lang="zh-CN" altLang="en-US" sz="2000" b="1" dirty="0" smtClean="0"/>
              <a:t>优化和调整本科生</a:t>
            </a:r>
            <a:r>
              <a:rPr lang="en-US" altLang="zh-CN" sz="2000" b="1" dirty="0" smtClean="0"/>
              <a:t>/</a:t>
            </a:r>
            <a:r>
              <a:rPr lang="zh-CN" altLang="en-US" sz="2000" b="1" dirty="0" smtClean="0"/>
              <a:t>研究生的课程设置和内容，进一步提高本科生的专业课授课质量。</a:t>
            </a:r>
            <a:endParaRPr lang="en-US" altLang="zh-CN" sz="2000" b="1" dirty="0" smtClean="0"/>
          </a:p>
          <a:p>
            <a:pPr>
              <a:lnSpc>
                <a:spcPct val="150000"/>
              </a:lnSpc>
            </a:pPr>
            <a:endParaRPr lang="en-US" altLang="zh-CN" sz="2000" b="1" dirty="0" smtClean="0"/>
          </a:p>
          <a:p>
            <a:pPr marL="285750" indent="-285750">
              <a:lnSpc>
                <a:spcPct val="150000"/>
              </a:lnSpc>
              <a:buFont typeface="Wingdings" panose="05000000000000000000" pitchFamily="2" charset="2"/>
              <a:buChar char="l"/>
            </a:pPr>
            <a:r>
              <a:rPr lang="zh-CN" altLang="en-US" sz="2000" b="1" dirty="0" smtClean="0"/>
              <a:t>研究生的培养方案，如资格考试、开题报告、专业课的课程设置、授课时间顺序，研究生的管理等都需要改善，需要标准统一流程。</a:t>
            </a:r>
            <a:endParaRPr lang="en-US" altLang="zh-CN" sz="2000" b="1" dirty="0" smtClean="0"/>
          </a:p>
        </p:txBody>
      </p:sp>
      <p:sp>
        <p:nvSpPr>
          <p:cNvPr id="6" name="TextBox 5"/>
          <p:cNvSpPr txBox="1"/>
          <p:nvPr/>
        </p:nvSpPr>
        <p:spPr>
          <a:xfrm>
            <a:off x="880533" y="1027288"/>
            <a:ext cx="7714839" cy="1015663"/>
          </a:xfrm>
          <a:prstGeom prst="rect">
            <a:avLst/>
          </a:prstGeom>
          <a:noFill/>
        </p:spPr>
        <p:txBody>
          <a:bodyPr wrap="square" rtlCol="0">
            <a:spAutoFit/>
          </a:bodyPr>
          <a:lstStyle/>
          <a:p>
            <a:pPr marL="285750" indent="-285750" algn="ctr">
              <a:lnSpc>
                <a:spcPct val="150000"/>
              </a:lnSpc>
            </a:pPr>
            <a:r>
              <a:rPr lang="zh-CN" altLang="en-US" sz="2000" b="1" dirty="0" smtClean="0">
                <a:solidFill>
                  <a:srgbClr val="0000FF"/>
                </a:solidFill>
              </a:rPr>
              <a:t>培养一流的毕业生是大学的基础，也是各学科的重要任务之一。</a:t>
            </a:r>
            <a:endParaRPr lang="en-US" altLang="zh-CN" sz="2000" b="1" dirty="0" smtClean="0">
              <a:solidFill>
                <a:srgbClr val="0000FF"/>
              </a:solidFill>
            </a:endParaRPr>
          </a:p>
          <a:p>
            <a:pPr marL="285750" indent="-285750" algn="ctr">
              <a:lnSpc>
                <a:spcPct val="150000"/>
              </a:lnSpc>
            </a:pPr>
            <a:r>
              <a:rPr lang="zh-CN" altLang="en-US" sz="2000" b="1" dirty="0" smtClean="0">
                <a:solidFill>
                  <a:srgbClr val="0000FF"/>
                </a:solidFill>
              </a:rPr>
              <a:t>科大在学生培养方面在国内外取得了很好的声誉。</a:t>
            </a:r>
            <a:endParaRPr lang="en-US" altLang="zh-CN" sz="2000" b="1" dirty="0" smtClean="0">
              <a:solidFill>
                <a:srgbClr val="0000FF"/>
              </a:solidFill>
            </a:endParaRPr>
          </a:p>
        </p:txBody>
      </p:sp>
    </p:spTree>
    <p:extLst>
      <p:ext uri="{BB962C8B-B14F-4D97-AF65-F5344CB8AC3E}">
        <p14:creationId xmlns:p14="http://schemas.microsoft.com/office/powerpoint/2010/main" val="6387741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60895" y="58215"/>
            <a:ext cx="5986464" cy="714850"/>
          </a:xfrm>
        </p:spPr>
        <p:txBody>
          <a:bodyPr/>
          <a:lstStyle/>
          <a:p>
            <a:r>
              <a:rPr lang="zh-CN" altLang="en-US" sz="4000" kern="0" dirty="0">
                <a:latin typeface="华文楷体" pitchFamily="2" charset="-122"/>
                <a:ea typeface="华文楷体" pitchFamily="2" charset="-122"/>
              </a:rPr>
              <a:t>存在问题</a:t>
            </a:r>
            <a:r>
              <a:rPr lang="en-US" altLang="zh-CN" sz="4000" kern="0" dirty="0">
                <a:latin typeface="华文楷体" pitchFamily="2" charset="-122"/>
                <a:ea typeface="华文楷体" pitchFamily="2" charset="-122"/>
              </a:rPr>
              <a:t>(II)</a:t>
            </a:r>
            <a:r>
              <a:rPr lang="en-US" altLang="zh-CN" sz="4000" kern="0" dirty="0">
                <a:latin typeface="华文楷体" pitchFamily="2" charset="-122"/>
                <a:ea typeface="华文楷体" pitchFamily="2" charset="-122"/>
                <a:sym typeface="Symbol" panose="05050102010706020507" pitchFamily="18" charset="2"/>
              </a:rPr>
              <a:t></a:t>
            </a:r>
            <a:r>
              <a:rPr lang="zh-CN" altLang="en-US" sz="4000" kern="0" dirty="0">
                <a:latin typeface="华文楷体" pitchFamily="2" charset="-122"/>
                <a:ea typeface="华文楷体" pitchFamily="2" charset="-122"/>
              </a:rPr>
              <a:t>人员结构</a:t>
            </a:r>
          </a:p>
        </p:txBody>
      </p:sp>
      <p:sp>
        <p:nvSpPr>
          <p:cNvPr id="4" name="灯片编号占位符 3"/>
          <p:cNvSpPr>
            <a:spLocks noGrp="1"/>
          </p:cNvSpPr>
          <p:nvPr>
            <p:ph type="sldNum" sz="quarter" idx="12"/>
          </p:nvPr>
        </p:nvSpPr>
        <p:spPr/>
        <p:txBody>
          <a:bodyPr/>
          <a:lstStyle/>
          <a:p>
            <a:fld id="{C973300C-797F-D148-A78D-320196FBAF04}" type="slidenum">
              <a:rPr lang="en-US" smtClean="0"/>
              <a:pPr/>
              <a:t>38</a:t>
            </a:fld>
            <a:endParaRPr lang="en-US" dirty="0"/>
          </a:p>
        </p:txBody>
      </p:sp>
      <p:sp>
        <p:nvSpPr>
          <p:cNvPr id="3" name="文本框 2"/>
          <p:cNvSpPr txBox="1"/>
          <p:nvPr/>
        </p:nvSpPr>
        <p:spPr>
          <a:xfrm>
            <a:off x="522251" y="1025051"/>
            <a:ext cx="8063750" cy="4555093"/>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000" b="1" dirty="0" smtClean="0">
                <a:solidFill>
                  <a:srgbClr val="C00000"/>
                </a:solidFill>
              </a:rPr>
              <a:t>粒子物理唯象研究方向：</a:t>
            </a:r>
            <a:r>
              <a:rPr lang="zh-CN" altLang="en-US" sz="2000" b="1" dirty="0" smtClean="0"/>
              <a:t>缺乏学术带头人，研究规模和深度不够国  </a:t>
            </a:r>
            <a:endParaRPr lang="en-US" altLang="zh-CN" sz="2000" b="1" dirty="0" smtClean="0"/>
          </a:p>
          <a:p>
            <a:pPr>
              <a:lnSpc>
                <a:spcPct val="150000"/>
              </a:lnSpc>
            </a:pPr>
            <a:r>
              <a:rPr lang="en-US" altLang="zh-CN" sz="2000" b="1" dirty="0"/>
              <a:t> </a:t>
            </a:r>
            <a:r>
              <a:rPr lang="en-US" altLang="zh-CN" sz="2000" b="1" dirty="0" smtClean="0"/>
              <a:t>                                                     </a:t>
            </a:r>
            <a:r>
              <a:rPr lang="zh-CN" altLang="en-US" sz="2000" b="1" dirty="0" smtClean="0"/>
              <a:t>际标准</a:t>
            </a:r>
            <a:endParaRPr lang="en-US" altLang="zh-CN" sz="2000" b="1" dirty="0" smtClean="0"/>
          </a:p>
          <a:p>
            <a:pPr marL="285750" indent="-285750">
              <a:lnSpc>
                <a:spcPct val="150000"/>
              </a:lnSpc>
              <a:buFont typeface="Wingdings" panose="05000000000000000000" pitchFamily="2" charset="2"/>
              <a:buChar char="l"/>
            </a:pPr>
            <a:r>
              <a:rPr lang="zh-CN" altLang="en-US" sz="2000" b="1" dirty="0" smtClean="0">
                <a:solidFill>
                  <a:srgbClr val="C00000"/>
                </a:solidFill>
              </a:rPr>
              <a:t>核物理唯象研究方向：</a:t>
            </a:r>
            <a:r>
              <a:rPr lang="zh-CN" altLang="en-US" sz="2000" b="1" dirty="0" smtClean="0"/>
              <a:t>缺乏团队，后备人才缺乏</a:t>
            </a:r>
            <a:endParaRPr lang="en-US" altLang="zh-CN" sz="2000" b="1" dirty="0" smtClean="0"/>
          </a:p>
          <a:p>
            <a:pPr marL="285750" indent="-285750">
              <a:lnSpc>
                <a:spcPct val="150000"/>
              </a:lnSpc>
              <a:buFont typeface="Wingdings" panose="05000000000000000000" pitchFamily="2" charset="2"/>
              <a:buChar char="l"/>
            </a:pPr>
            <a:r>
              <a:rPr lang="zh-CN" altLang="en-US" sz="2000" b="1" dirty="0" smtClean="0">
                <a:solidFill>
                  <a:srgbClr val="C00000"/>
                </a:solidFill>
              </a:rPr>
              <a:t>核技术应用研究方向：</a:t>
            </a:r>
            <a:r>
              <a:rPr lang="zh-CN" altLang="en-US" sz="2000" b="1" dirty="0" smtClean="0"/>
              <a:t>缺乏团队，后备人才缺乏</a:t>
            </a:r>
            <a:endParaRPr lang="en-US" altLang="zh-CN" sz="2000" b="1" dirty="0" smtClean="0"/>
          </a:p>
          <a:p>
            <a:pPr marL="285750" indent="-285750">
              <a:lnSpc>
                <a:spcPct val="150000"/>
              </a:lnSpc>
              <a:buFont typeface="Wingdings" panose="05000000000000000000" pitchFamily="2" charset="2"/>
              <a:buChar char="l"/>
            </a:pPr>
            <a:r>
              <a:rPr lang="zh-CN" altLang="en-US" sz="2000" b="1" dirty="0">
                <a:solidFill>
                  <a:srgbClr val="C00000"/>
                </a:solidFill>
              </a:rPr>
              <a:t>粒子</a:t>
            </a:r>
            <a:r>
              <a:rPr lang="zh-CN" altLang="en-US" sz="2000" b="1" dirty="0" smtClean="0">
                <a:solidFill>
                  <a:srgbClr val="C00000"/>
                </a:solidFill>
              </a:rPr>
              <a:t>物理实验研究方向：</a:t>
            </a:r>
            <a:endParaRPr lang="en-US" altLang="zh-CN" sz="2000" b="1" dirty="0" smtClean="0">
              <a:solidFill>
                <a:srgbClr val="C00000"/>
              </a:solidFill>
            </a:endParaRPr>
          </a:p>
          <a:p>
            <a:pPr marL="644400" indent="-285750">
              <a:lnSpc>
                <a:spcPct val="150000"/>
              </a:lnSpc>
              <a:buFont typeface="Symbol" panose="05050102010706020507" pitchFamily="18" charset="2"/>
              <a:buChar char="-"/>
            </a:pPr>
            <a:r>
              <a:rPr lang="zh-CN" altLang="en-US" sz="2000" b="1" dirty="0" smtClean="0"/>
              <a:t>非</a:t>
            </a:r>
            <a:r>
              <a:rPr lang="zh-CN" altLang="en-US" sz="2000" b="1" dirty="0"/>
              <a:t>加速器</a:t>
            </a:r>
            <a:r>
              <a:rPr lang="zh-CN" altLang="en-US" sz="2000" b="1" dirty="0" smtClean="0"/>
              <a:t>物理方向，引进学术带头人，建立团队。</a:t>
            </a:r>
            <a:endParaRPr lang="en-US" altLang="zh-CN" sz="2000" b="1" dirty="0"/>
          </a:p>
          <a:p>
            <a:pPr marL="644400" indent="-285750">
              <a:lnSpc>
                <a:spcPct val="150000"/>
              </a:lnSpc>
              <a:buFont typeface="Symbol" panose="05050102010706020507" pitchFamily="18" charset="2"/>
              <a:buChar char="-"/>
            </a:pPr>
            <a:r>
              <a:rPr lang="zh-CN" altLang="en-US" sz="2000" b="1" dirty="0" smtClean="0"/>
              <a:t>目前有较好布局，但粒子物理实验周期长，需跟踪未来发展方向，引进和培养下一个梯队。</a:t>
            </a:r>
            <a:endParaRPr lang="en-US" altLang="zh-CN" sz="2000" b="1" dirty="0" smtClean="0">
              <a:solidFill>
                <a:srgbClr val="C00000"/>
              </a:solidFill>
            </a:endParaRPr>
          </a:p>
          <a:p>
            <a:pPr marL="285750" indent="-285750">
              <a:lnSpc>
                <a:spcPct val="150000"/>
              </a:lnSpc>
              <a:buFont typeface="Wingdings" panose="05000000000000000000" pitchFamily="2" charset="2"/>
              <a:buChar char="l"/>
            </a:pPr>
            <a:r>
              <a:rPr lang="zh-CN" altLang="en-US" sz="2000" b="1" dirty="0" smtClean="0">
                <a:solidFill>
                  <a:srgbClr val="C00000"/>
                </a:solidFill>
              </a:rPr>
              <a:t>缺乏技术支撑人员</a:t>
            </a:r>
            <a:endParaRPr lang="en-US" altLang="zh-CN" sz="2000" b="1" dirty="0" smtClean="0">
              <a:solidFill>
                <a:srgbClr val="C00000"/>
              </a:solidFill>
            </a:endParaRPr>
          </a:p>
          <a:p>
            <a:endParaRPr lang="zh-CN" altLang="en-US" sz="2000" dirty="0"/>
          </a:p>
        </p:txBody>
      </p:sp>
      <p:sp>
        <p:nvSpPr>
          <p:cNvPr id="5" name="文本框 4"/>
          <p:cNvSpPr txBox="1"/>
          <p:nvPr/>
        </p:nvSpPr>
        <p:spPr>
          <a:xfrm>
            <a:off x="889599" y="5533977"/>
            <a:ext cx="7329055" cy="1015663"/>
          </a:xfrm>
          <a:prstGeom prst="rect">
            <a:avLst/>
          </a:prstGeom>
          <a:noFill/>
        </p:spPr>
        <p:txBody>
          <a:bodyPr wrap="square" rtlCol="0">
            <a:spAutoFit/>
          </a:bodyPr>
          <a:lstStyle/>
          <a:p>
            <a:pPr algn="ctr">
              <a:lnSpc>
                <a:spcPct val="150000"/>
              </a:lnSpc>
            </a:pPr>
            <a:r>
              <a:rPr lang="zh-CN" altLang="en-US" sz="2400" b="1" dirty="0" smtClean="0">
                <a:solidFill>
                  <a:srgbClr val="0000FF"/>
                </a:solidFill>
              </a:rPr>
              <a:t>当前的评价体系虽然有所改善，</a:t>
            </a:r>
            <a:endParaRPr lang="en-US" altLang="zh-CN" sz="2400" b="1" dirty="0" smtClean="0">
              <a:solidFill>
                <a:srgbClr val="0000FF"/>
              </a:solidFill>
            </a:endParaRPr>
          </a:p>
          <a:p>
            <a:pPr algn="ctr"/>
            <a:r>
              <a:rPr lang="zh-CN" altLang="en-US" sz="2400" b="1" dirty="0" smtClean="0">
                <a:solidFill>
                  <a:srgbClr val="0000FF"/>
                </a:solidFill>
              </a:rPr>
              <a:t>但还是制约本学科年轻后备人才的培养和发展。</a:t>
            </a:r>
            <a:endParaRPr lang="zh-CN" altLang="en-US" sz="2400" b="1" dirty="0">
              <a:solidFill>
                <a:srgbClr val="0000FF"/>
              </a:solidFill>
            </a:endParaRPr>
          </a:p>
        </p:txBody>
      </p:sp>
    </p:spTree>
    <p:extLst>
      <p:ext uri="{BB962C8B-B14F-4D97-AF65-F5344CB8AC3E}">
        <p14:creationId xmlns:p14="http://schemas.microsoft.com/office/powerpoint/2010/main" val="7229512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364" y="5540217"/>
            <a:ext cx="6490836" cy="714850"/>
          </a:xfrm>
        </p:spPr>
        <p:txBody>
          <a:bodyPr/>
          <a:lstStyle/>
          <a:p>
            <a:r>
              <a:rPr lang="zh-CN" altLang="en-US" sz="4400" dirty="0" smtClean="0">
                <a:sym typeface="Symbol" panose="05050102010706020507" pitchFamily="18" charset="2"/>
              </a:rPr>
              <a:t>需要学院</a:t>
            </a:r>
            <a:r>
              <a:rPr lang="zh-CN" altLang="en-US" sz="4400" smtClean="0">
                <a:sym typeface="Symbol" panose="05050102010706020507" pitchFamily="18" charset="2"/>
              </a:rPr>
              <a:t>和学校</a:t>
            </a:r>
            <a:r>
              <a:rPr lang="zh-CN" altLang="en-US" sz="4400">
                <a:sym typeface="Symbol" panose="05050102010706020507" pitchFamily="18" charset="2"/>
              </a:rPr>
              <a:t>大力</a:t>
            </a:r>
            <a:r>
              <a:rPr lang="zh-CN" altLang="en-US" sz="4400" smtClean="0">
                <a:sym typeface="Symbol" panose="05050102010706020507" pitchFamily="18" charset="2"/>
              </a:rPr>
              <a:t>支持</a:t>
            </a:r>
            <a:endParaRPr lang="zh-CN" altLang="en-US" sz="4400" dirty="0"/>
          </a:p>
        </p:txBody>
      </p:sp>
      <p:sp>
        <p:nvSpPr>
          <p:cNvPr id="4" name="灯片编号占位符 3"/>
          <p:cNvSpPr>
            <a:spLocks noGrp="1"/>
          </p:cNvSpPr>
          <p:nvPr>
            <p:ph type="sldNum" sz="quarter" idx="12"/>
          </p:nvPr>
        </p:nvSpPr>
        <p:spPr/>
        <p:txBody>
          <a:bodyPr/>
          <a:lstStyle/>
          <a:p>
            <a:fld id="{C973300C-797F-D148-A78D-320196FBAF04}" type="slidenum">
              <a:rPr lang="en-US" smtClean="0"/>
              <a:pPr/>
              <a:t>39</a:t>
            </a:fld>
            <a:endParaRPr lang="en-US"/>
          </a:p>
        </p:txBody>
      </p:sp>
      <p:sp>
        <p:nvSpPr>
          <p:cNvPr id="3" name="文本框 2"/>
          <p:cNvSpPr txBox="1"/>
          <p:nvPr/>
        </p:nvSpPr>
        <p:spPr>
          <a:xfrm>
            <a:off x="371814" y="947965"/>
            <a:ext cx="7910796" cy="4247317"/>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000" b="1" dirty="0" smtClean="0"/>
              <a:t>国内高校和科研单位推举科大挑头筹建“基本粒子和相互作用”同创新中心。</a:t>
            </a:r>
            <a:endParaRPr lang="en-US" altLang="zh-CN" sz="2000" b="1" dirty="0" smtClean="0"/>
          </a:p>
          <a:p>
            <a:pPr>
              <a:lnSpc>
                <a:spcPct val="150000"/>
              </a:lnSpc>
            </a:pPr>
            <a:endParaRPr lang="en-US" altLang="zh-CN" sz="2000" b="1" dirty="0" smtClean="0"/>
          </a:p>
          <a:p>
            <a:pPr marL="342900" indent="-342900">
              <a:lnSpc>
                <a:spcPct val="150000"/>
              </a:lnSpc>
              <a:buFont typeface="Wingdings" panose="05000000000000000000" pitchFamily="2" charset="2"/>
              <a:buChar char="l"/>
            </a:pPr>
            <a:r>
              <a:rPr lang="zh-CN" altLang="en-US" sz="2000" b="1" dirty="0" smtClean="0"/>
              <a:t>鉴于科大在</a:t>
            </a:r>
            <a:r>
              <a:rPr lang="en-US" altLang="zh-CN" sz="2000" b="1" dirty="0" smtClean="0"/>
              <a:t>LHC</a:t>
            </a:r>
            <a:r>
              <a:rPr lang="zh-CN" altLang="en-US" sz="2000" b="1" dirty="0" smtClean="0"/>
              <a:t>研究中的贡献，国内粒子物理界推举科大负责“科技部国家重点研发计划”的</a:t>
            </a:r>
            <a:r>
              <a:rPr lang="en-US" altLang="zh-CN" sz="2000" b="1" dirty="0" smtClean="0"/>
              <a:t>LHC</a:t>
            </a:r>
            <a:r>
              <a:rPr lang="zh-CN" altLang="en-US" sz="2000" b="1" dirty="0" smtClean="0"/>
              <a:t>相关项目。</a:t>
            </a:r>
            <a:endParaRPr lang="en-US" altLang="zh-CN" sz="2000" b="1" dirty="0" smtClean="0"/>
          </a:p>
          <a:p>
            <a:pPr>
              <a:lnSpc>
                <a:spcPct val="150000"/>
              </a:lnSpc>
            </a:pPr>
            <a:endParaRPr lang="en-US" altLang="zh-CN" sz="2000" b="1" dirty="0" smtClean="0"/>
          </a:p>
          <a:p>
            <a:pPr marL="342900" indent="-342900">
              <a:lnSpc>
                <a:spcPct val="150000"/>
              </a:lnSpc>
              <a:buFont typeface="Wingdings" panose="05000000000000000000" pitchFamily="2" charset="2"/>
              <a:buChar char="l"/>
            </a:pPr>
            <a:r>
              <a:rPr lang="zh-CN" altLang="en-US" sz="2000" b="1" dirty="0" smtClean="0"/>
              <a:t>高亮度</a:t>
            </a:r>
            <a:r>
              <a:rPr lang="zh-CN" altLang="en-US" sz="2000" b="1" dirty="0" smtClean="0">
                <a:sym typeface="Symbol" panose="05050102010706020507" pitchFamily="18" charset="2"/>
              </a:rPr>
              <a:t></a:t>
            </a:r>
            <a:r>
              <a:rPr lang="en-US" altLang="zh-CN" sz="2000" b="1" dirty="0" smtClean="0">
                <a:sym typeface="Symbol" panose="05050102010706020507" pitchFamily="18" charset="2"/>
              </a:rPr>
              <a:t>-</a:t>
            </a:r>
            <a:r>
              <a:rPr lang="zh-CN" altLang="en-US" sz="2000" b="1" dirty="0" smtClean="0">
                <a:sym typeface="Symbol" panose="05050102010706020507" pitchFamily="18" charset="2"/>
              </a:rPr>
              <a:t>粲</a:t>
            </a:r>
            <a:r>
              <a:rPr lang="zh-CN" altLang="en-US" sz="2000" b="1" dirty="0" smtClean="0"/>
              <a:t>工厂的建设，中国高能物理学会推举由科大负责统筹全国的高等院校和研究单位进行预研制工作。该项目规模已超越一个专业或学科范畴。</a:t>
            </a:r>
            <a:endParaRPr lang="en-US" altLang="zh-CN" sz="2000" b="1" dirty="0" smtClean="0"/>
          </a:p>
        </p:txBody>
      </p:sp>
      <p:pic>
        <p:nvPicPr>
          <p:cNvPr id="2050" name="Picture 2" descr="http://www.uca.org.my/v12/images/2014News/03March/t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195282"/>
            <a:ext cx="2438400" cy="1436887"/>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a:spLocks/>
          </p:cNvSpPr>
          <p:nvPr/>
        </p:nvSpPr>
        <p:spPr>
          <a:xfrm>
            <a:off x="1717135" y="101960"/>
            <a:ext cx="5829752" cy="7148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600" b="1" kern="1200" baseline="0">
                <a:solidFill>
                  <a:srgbClr val="C00000"/>
                </a:solidFill>
                <a:latin typeface="+mj-lt"/>
                <a:ea typeface="+mj-ea"/>
                <a:cs typeface="+mj-cs"/>
              </a:defRPr>
            </a:lvl1pPr>
          </a:lstStyle>
          <a:p>
            <a:r>
              <a:rPr lang="zh-CN" altLang="en-US" sz="4400" dirty="0" smtClean="0">
                <a:sym typeface="Symbol" panose="05050102010706020507" pitchFamily="18" charset="2"/>
              </a:rPr>
              <a:t>几件迫在眉睫的事情！</a:t>
            </a:r>
            <a:endParaRPr lang="zh-CN" altLang="en-US" sz="4400" dirty="0"/>
          </a:p>
        </p:txBody>
      </p:sp>
    </p:spTree>
    <p:extLst>
      <p:ext uri="{BB962C8B-B14F-4D97-AF65-F5344CB8AC3E}">
        <p14:creationId xmlns:p14="http://schemas.microsoft.com/office/powerpoint/2010/main" val="1858257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0746" y="78080"/>
            <a:ext cx="6801734" cy="714850"/>
          </a:xfrm>
        </p:spPr>
        <p:txBody>
          <a:bodyPr>
            <a:noAutofit/>
          </a:bodyPr>
          <a:lstStyle/>
          <a:p>
            <a:r>
              <a:rPr lang="zh-CN" altLang="en-US" sz="4600" b="1" dirty="0" smtClean="0">
                <a:solidFill>
                  <a:srgbClr val="C00000"/>
                </a:solidFill>
                <a:latin typeface="华文楷体" panose="02010600040101010101" pitchFamily="2" charset="-122"/>
                <a:ea typeface="华文楷体" panose="02010600040101010101" pitchFamily="2" charset="-122"/>
              </a:rPr>
              <a:t>历史与背景</a:t>
            </a:r>
            <a:endParaRPr lang="zh-CN" altLang="en-US" sz="4600" b="1" dirty="0">
              <a:solidFill>
                <a:srgbClr val="C00000"/>
              </a:solidFill>
              <a:latin typeface="华文楷体" panose="02010600040101010101" pitchFamily="2" charset="-122"/>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4</a:t>
            </a:fld>
            <a:endParaRPr lang="en-US"/>
          </a:p>
        </p:txBody>
      </p:sp>
      <p:sp>
        <p:nvSpPr>
          <p:cNvPr id="3" name="文本框 2"/>
          <p:cNvSpPr txBox="1"/>
          <p:nvPr/>
        </p:nvSpPr>
        <p:spPr>
          <a:xfrm>
            <a:off x="444432" y="6276930"/>
            <a:ext cx="8540942" cy="415498"/>
          </a:xfrm>
          <a:prstGeom prst="rect">
            <a:avLst/>
          </a:prstGeom>
          <a:noFill/>
        </p:spPr>
        <p:txBody>
          <a:bodyPr wrap="square" rtlCol="0">
            <a:spAutoFit/>
          </a:bodyPr>
          <a:lstStyle/>
          <a:p>
            <a:pPr algn="ctr"/>
            <a:r>
              <a:rPr lang="zh-CN" altLang="en-US" sz="2100" b="1" dirty="0" smtClean="0">
                <a:solidFill>
                  <a:srgbClr val="C00000"/>
                </a:solidFill>
                <a:latin typeface="华文楷体" panose="02010600040101010101" pitchFamily="2" charset="-122"/>
                <a:ea typeface="华文楷体" panose="02010600040101010101" pitchFamily="2" charset="-122"/>
              </a:rPr>
              <a:t>具有优良的传统和声誉，为中国的高能物理的发展和人才培养</a:t>
            </a:r>
            <a:r>
              <a:rPr lang="zh-CN" altLang="en-US" sz="2100" b="1" dirty="0">
                <a:solidFill>
                  <a:srgbClr val="C00000"/>
                </a:solidFill>
                <a:latin typeface="华文楷体" panose="02010600040101010101" pitchFamily="2" charset="-122"/>
                <a:ea typeface="华文楷体" panose="02010600040101010101" pitchFamily="2" charset="-122"/>
              </a:rPr>
              <a:t>做出</a:t>
            </a:r>
            <a:r>
              <a:rPr lang="zh-CN" altLang="en-US" sz="2100" b="1" dirty="0" smtClean="0">
                <a:solidFill>
                  <a:srgbClr val="C00000"/>
                </a:solidFill>
                <a:latin typeface="华文楷体" panose="02010600040101010101" pitchFamily="2" charset="-122"/>
                <a:ea typeface="华文楷体" panose="02010600040101010101" pitchFamily="2" charset="-122"/>
              </a:rPr>
              <a:t>贡献</a:t>
            </a:r>
            <a:endParaRPr lang="zh-CN" altLang="en-US" sz="2100" b="1" dirty="0">
              <a:solidFill>
                <a:srgbClr val="C00000"/>
              </a:solidFill>
              <a:latin typeface="华文楷体" panose="02010600040101010101" pitchFamily="2" charset="-122"/>
              <a:ea typeface="华文楷体" panose="02010600040101010101" pitchFamily="2" charset="-122"/>
            </a:endParaRPr>
          </a:p>
        </p:txBody>
      </p:sp>
      <p:sp>
        <p:nvSpPr>
          <p:cNvPr id="12" name="AutoShape 4" descr="“BEPC/BESII”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6" name="组合 15"/>
          <p:cNvGrpSpPr/>
          <p:nvPr/>
        </p:nvGrpSpPr>
        <p:grpSpPr>
          <a:xfrm>
            <a:off x="632114" y="1930332"/>
            <a:ext cx="5528327" cy="547894"/>
            <a:chOff x="637800" y="3583245"/>
            <a:chExt cx="4539554" cy="487951"/>
          </a:xfrm>
        </p:grpSpPr>
        <p:sp>
          <p:nvSpPr>
            <p:cNvPr id="15" name="文本框 14"/>
            <p:cNvSpPr txBox="1"/>
            <p:nvPr/>
          </p:nvSpPr>
          <p:spPr>
            <a:xfrm>
              <a:off x="1380531" y="3600612"/>
              <a:ext cx="3796823" cy="248398"/>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2000</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1" dirty="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rPr>
                <a:t>RHIC/</a:t>
              </a:r>
              <a:r>
                <a:rPr lang="en-US" altLang="zh-CN" b="1" dirty="0" smtClean="0">
                  <a:solidFill>
                    <a:srgbClr val="FF0000"/>
                  </a:solidFill>
                  <a:latin typeface="华文楷体" panose="02010600040101010101" pitchFamily="2" charset="-122"/>
                  <a:ea typeface="华文楷体" panose="02010600040101010101" pitchFamily="2" charset="-122"/>
                </a:rPr>
                <a:t>STAR</a:t>
              </a:r>
              <a:r>
                <a:rPr lang="en-US" altLang="zh-CN" b="1" dirty="0" smtClean="0">
                  <a:latin typeface="华文楷体" panose="02010600040101010101" pitchFamily="2" charset="-122"/>
                  <a:ea typeface="华文楷体" panose="02010600040101010101" pitchFamily="2" charset="-122"/>
                </a:rPr>
                <a:t> @ BNL : </a:t>
              </a:r>
              <a:r>
                <a:rPr lang="zh-CN" altLang="en-US" b="1" dirty="0" smtClean="0">
                  <a:latin typeface="华文楷体" panose="02010600040101010101" pitchFamily="2" charset="-122"/>
                  <a:ea typeface="华文楷体" panose="02010600040101010101" pitchFamily="2" charset="-122"/>
                </a:rPr>
                <a:t>重离子对撞</a:t>
              </a:r>
              <a:endParaRPr lang="en-US" altLang="zh-CN" b="1" dirty="0" smtClean="0">
                <a:latin typeface="华文楷体" panose="02010600040101010101" pitchFamily="2" charset="-122"/>
                <a:ea typeface="华文楷体" panose="02010600040101010101" pitchFamily="2" charset="-122"/>
              </a:endParaRPr>
            </a:p>
          </p:txBody>
        </p:sp>
        <p:pic>
          <p:nvPicPr>
            <p:cNvPr id="19464" name="Picture 8" descr="http://physicsweb.creighton.edu/rhic/sites/physicsweb.creighton.edu.rhic/files/rhic-garland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00" y="3583245"/>
              <a:ext cx="640883" cy="48795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AutoShape 10" descr="https://encrypted-tbn0.gstatic.com/images?q=tbn:ANd9GcTl1yLWt_yuGVPn3CdD6A0lvwfKcb8o6a5KS_vSvQj9U9TLIiG9"/>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1" name="组合 20"/>
          <p:cNvGrpSpPr/>
          <p:nvPr/>
        </p:nvGrpSpPr>
        <p:grpSpPr>
          <a:xfrm>
            <a:off x="667102" y="2515904"/>
            <a:ext cx="6568318" cy="550997"/>
            <a:chOff x="737879" y="4431157"/>
            <a:chExt cx="4639454" cy="467543"/>
          </a:xfrm>
        </p:grpSpPr>
        <p:pic>
          <p:nvPicPr>
            <p:cNvPr id="19470" name="Picture 14" descr="https://physics.aps.org/assets/4cd6268e-f6d1-471a-99a9-632054d935dc/e91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9" y="4446507"/>
              <a:ext cx="522708" cy="452193"/>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p:cNvSpPr txBox="1"/>
            <p:nvPr/>
          </p:nvSpPr>
          <p:spPr>
            <a:xfrm>
              <a:off x="1348197" y="4431157"/>
              <a:ext cx="4029136" cy="313393"/>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2004</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latin typeface="华文楷体" panose="02010600040101010101" pitchFamily="2" charset="-122"/>
                  <a:ea typeface="华文楷体" panose="02010600040101010101" pitchFamily="2" charset="-122"/>
                  <a:sym typeface="Symbol" panose="05050102010706020507" pitchFamily="18" charset="2"/>
                </a:rPr>
                <a:t> </a:t>
              </a:r>
              <a:r>
                <a:rPr lang="en-US" altLang="zh-CN" b="1" dirty="0" err="1"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Tevatron</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1"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D0</a:t>
              </a:r>
              <a:r>
                <a:rPr lang="zh-CN" altLang="en-US" b="1"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a:t>
              </a:r>
              <a:r>
                <a:rPr lang="en-US" altLang="zh-CN" b="1" dirty="0" err="1" smtClean="0">
                  <a:latin typeface="华文楷体" panose="02010600040101010101" pitchFamily="2" charset="-122"/>
                  <a:ea typeface="华文楷体" panose="02010600040101010101" pitchFamily="2" charset="-122"/>
                  <a:sym typeface="Symbol" panose="05050102010706020507" pitchFamily="18" charset="2"/>
                </a:rPr>
                <a:t>Fermilab</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 </a:t>
              </a:r>
              <a:r>
                <a:rPr lang="zh-CN" altLang="en-US" b="1" dirty="0" smtClean="0">
                  <a:latin typeface="华文楷体" panose="02010600040101010101" pitchFamily="2" charset="-122"/>
                  <a:ea typeface="华文楷体" panose="02010600040101010101" pitchFamily="2" charset="-122"/>
                  <a:sym typeface="Symbol" panose="05050102010706020507" pitchFamily="18" charset="2"/>
                </a:rPr>
                <a:t>质子反质子对撞</a:t>
              </a:r>
              <a:endParaRPr lang="en-US" altLang="zh-CN" b="1" dirty="0" smtClean="0">
                <a:latin typeface="华文楷体" panose="02010600040101010101" pitchFamily="2" charset="-122"/>
                <a:ea typeface="华文楷体" panose="02010600040101010101" pitchFamily="2" charset="-122"/>
                <a:sym typeface="Symbol" panose="05050102010706020507" pitchFamily="18" charset="2"/>
              </a:endParaRPr>
            </a:p>
          </p:txBody>
        </p:sp>
      </p:grpSp>
      <p:grpSp>
        <p:nvGrpSpPr>
          <p:cNvPr id="23" name="组合 22"/>
          <p:cNvGrpSpPr/>
          <p:nvPr/>
        </p:nvGrpSpPr>
        <p:grpSpPr>
          <a:xfrm>
            <a:off x="667102" y="3109131"/>
            <a:ext cx="6716781" cy="619261"/>
            <a:chOff x="712604" y="4977580"/>
            <a:chExt cx="5862493" cy="546018"/>
          </a:xfrm>
        </p:grpSpPr>
        <p:pic>
          <p:nvPicPr>
            <p:cNvPr id="19472" name="Picture 16" descr="http://www.hep.umn.edu/bes3/MN_BES3_files/newBESI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04" y="5015464"/>
              <a:ext cx="649313" cy="508134"/>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1462062" y="4977580"/>
              <a:ext cx="5113035" cy="267983"/>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2005</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BEPCII/</a:t>
              </a:r>
              <a:r>
                <a:rPr lang="en-US" altLang="zh-CN" b="1"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BESIII</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 IHEP :</a:t>
              </a:r>
              <a:r>
                <a:rPr lang="en-US" altLang="zh-CN" b="1" dirty="0">
                  <a:latin typeface="华文楷体" panose="02010600040101010101" pitchFamily="2" charset="-122"/>
                  <a:ea typeface="华文楷体" panose="02010600040101010101" pitchFamily="2" charset="-122"/>
                </a:rPr>
                <a:t> 2-5GeV</a:t>
              </a:r>
              <a:r>
                <a:rPr lang="zh-CN" altLang="en-US" b="1" dirty="0">
                  <a:latin typeface="华文楷体" panose="02010600040101010101" pitchFamily="2" charset="-122"/>
                  <a:ea typeface="华文楷体" panose="02010600040101010101" pitchFamily="2" charset="-122"/>
                </a:rPr>
                <a:t>正负电子对</a:t>
              </a:r>
              <a:r>
                <a:rPr lang="zh-CN" altLang="en-US" b="1" dirty="0" smtClean="0">
                  <a:latin typeface="华文楷体" panose="02010600040101010101" pitchFamily="2" charset="-122"/>
                  <a:ea typeface="华文楷体" panose="02010600040101010101" pitchFamily="2" charset="-122"/>
                </a:rPr>
                <a:t>撞</a:t>
              </a:r>
              <a:endParaRPr lang="en-US" altLang="zh-CN" b="1" dirty="0" smtClean="0">
                <a:latin typeface="华文楷体" panose="02010600040101010101" pitchFamily="2" charset="-122"/>
                <a:ea typeface="华文楷体" panose="02010600040101010101" pitchFamily="2" charset="-122"/>
              </a:endParaRPr>
            </a:p>
          </p:txBody>
        </p:sp>
      </p:grpSp>
      <p:grpSp>
        <p:nvGrpSpPr>
          <p:cNvPr id="25" name="组合 24"/>
          <p:cNvGrpSpPr/>
          <p:nvPr/>
        </p:nvGrpSpPr>
        <p:grpSpPr>
          <a:xfrm>
            <a:off x="624956" y="3762049"/>
            <a:ext cx="6274287" cy="617193"/>
            <a:chOff x="668956" y="5784344"/>
            <a:chExt cx="5004594" cy="529228"/>
          </a:xfrm>
        </p:grpSpPr>
        <p:pic>
          <p:nvPicPr>
            <p:cNvPr id="19474" name="Picture 18" descr="https://upload.wikimedia.org/wikipedia/commons/thumb/0/04/ATLAS_Drawing.jpg/450px-ATLAS_Dra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56" y="5804479"/>
              <a:ext cx="615720" cy="509093"/>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1408341" y="5784344"/>
              <a:ext cx="4265209" cy="25309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2008</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LHC/</a:t>
              </a:r>
              <a:r>
                <a:rPr lang="en-US" altLang="zh-CN" b="1" dirty="0" smtClean="0">
                  <a:solidFill>
                    <a:srgbClr val="FF0000"/>
                  </a:solidFill>
                  <a:latin typeface="华文楷体" panose="02010600040101010101" pitchFamily="2" charset="-122"/>
                  <a:ea typeface="华文楷体" panose="02010600040101010101" pitchFamily="2" charset="-122"/>
                  <a:sym typeface="Symbol" panose="05050102010706020507" pitchFamily="18" charset="2"/>
                </a:rPr>
                <a:t>ATLAS</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 CERN : </a:t>
              </a:r>
              <a:r>
                <a:rPr lang="zh-CN" altLang="en-US" b="1" dirty="0" smtClean="0">
                  <a:latin typeface="华文楷体" panose="02010600040101010101" pitchFamily="2" charset="-122"/>
                  <a:ea typeface="华文楷体" panose="02010600040101010101" pitchFamily="2" charset="-122"/>
                  <a:sym typeface="Symbol" panose="05050102010706020507" pitchFamily="18" charset="2"/>
                </a:rPr>
                <a:t>质子质子对撞</a:t>
              </a:r>
              <a:endParaRPr lang="en-US" altLang="zh-CN" b="1" dirty="0" smtClean="0">
                <a:latin typeface="华文楷体" panose="02010600040101010101" pitchFamily="2" charset="-122"/>
                <a:ea typeface="华文楷体" panose="02010600040101010101" pitchFamily="2" charset="-122"/>
                <a:sym typeface="Symbol" panose="05050102010706020507" pitchFamily="18" charset="2"/>
              </a:endParaRPr>
            </a:p>
          </p:txBody>
        </p:sp>
      </p:grpSp>
      <p:sp>
        <p:nvSpPr>
          <p:cNvPr id="26" name="下箭头 25"/>
          <p:cNvSpPr/>
          <p:nvPr/>
        </p:nvSpPr>
        <p:spPr>
          <a:xfrm>
            <a:off x="7309046" y="1526118"/>
            <a:ext cx="397736" cy="4053869"/>
          </a:xfrm>
          <a:prstGeom prst="downArrow">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7713029" y="1784027"/>
            <a:ext cx="1272345" cy="3477875"/>
            <a:chOff x="7955954" y="3380820"/>
            <a:chExt cx="990473" cy="3477875"/>
          </a:xfrm>
        </p:grpSpPr>
        <p:sp>
          <p:nvSpPr>
            <p:cNvPr id="29" name="文本框 28"/>
            <p:cNvSpPr txBox="1"/>
            <p:nvPr/>
          </p:nvSpPr>
          <p:spPr>
            <a:xfrm>
              <a:off x="7955954" y="3380820"/>
              <a:ext cx="304012" cy="3477875"/>
            </a:xfrm>
            <a:prstGeom prst="rect">
              <a:avLst/>
            </a:prstGeom>
            <a:noFill/>
          </p:spPr>
          <p:txBody>
            <a:bodyPr wrap="square" rtlCol="0">
              <a:spAutoFit/>
            </a:bodyPr>
            <a:lstStyle/>
            <a:p>
              <a:r>
                <a:rPr lang="zh-CN" altLang="en-US" sz="2000" b="1" dirty="0" smtClean="0">
                  <a:solidFill>
                    <a:schemeClr val="accent6">
                      <a:lumMod val="75000"/>
                    </a:schemeClr>
                  </a:solidFill>
                  <a:latin typeface="华文楷体" panose="02010600040101010101" pitchFamily="2" charset="-122"/>
                  <a:ea typeface="华文楷体" panose="02010600040101010101" pitchFamily="2" charset="-122"/>
                </a:rPr>
                <a:t>探测器</a:t>
              </a:r>
              <a:endParaRPr lang="en-US" altLang="zh-CN" sz="2000" b="1" dirty="0" smtClean="0">
                <a:solidFill>
                  <a:schemeClr val="accent6">
                    <a:lumMod val="75000"/>
                  </a:schemeClr>
                </a:solidFill>
                <a:latin typeface="华文楷体" panose="02010600040101010101" pitchFamily="2" charset="-122"/>
                <a:ea typeface="华文楷体" panose="02010600040101010101" pitchFamily="2" charset="-122"/>
              </a:endParaRPr>
            </a:p>
            <a:p>
              <a:r>
                <a:rPr lang="zh-CN" altLang="en-US" sz="2000" b="1" dirty="0" smtClean="0">
                  <a:solidFill>
                    <a:schemeClr val="accent6">
                      <a:lumMod val="75000"/>
                    </a:schemeClr>
                  </a:solidFill>
                  <a:latin typeface="华文楷体" panose="02010600040101010101" pitchFamily="2" charset="-122"/>
                  <a:ea typeface="华文楷体" panose="02010600040101010101" pitchFamily="2" charset="-122"/>
                </a:rPr>
                <a:t>研发、设计与建造</a:t>
              </a:r>
              <a:endParaRPr lang="zh-CN" altLang="en-US" sz="2000" b="1" dirty="0">
                <a:solidFill>
                  <a:schemeClr val="accent6">
                    <a:lumMod val="75000"/>
                  </a:schemeClr>
                </a:solidFill>
                <a:latin typeface="华文楷体" panose="02010600040101010101" pitchFamily="2" charset="-122"/>
                <a:ea typeface="华文楷体" panose="02010600040101010101" pitchFamily="2" charset="-122"/>
              </a:endParaRPr>
            </a:p>
          </p:txBody>
        </p:sp>
        <p:sp>
          <p:nvSpPr>
            <p:cNvPr id="30" name="文本框 29"/>
            <p:cNvSpPr txBox="1"/>
            <p:nvPr/>
          </p:nvSpPr>
          <p:spPr>
            <a:xfrm>
              <a:off x="8300753" y="3873262"/>
              <a:ext cx="327301" cy="2246769"/>
            </a:xfrm>
            <a:prstGeom prst="rect">
              <a:avLst/>
            </a:prstGeom>
            <a:noFill/>
          </p:spPr>
          <p:txBody>
            <a:bodyPr wrap="square" rtlCol="0">
              <a:spAutoFit/>
            </a:bodyPr>
            <a:lstStyle/>
            <a:p>
              <a:r>
                <a:rPr lang="zh-CN" altLang="en-US" sz="2000" b="1" dirty="0">
                  <a:solidFill>
                    <a:schemeClr val="accent6">
                      <a:lumMod val="75000"/>
                    </a:schemeClr>
                  </a:solidFill>
                  <a:latin typeface="华文楷体" panose="02010600040101010101" pitchFamily="2" charset="-122"/>
                  <a:ea typeface="华文楷体" panose="02010600040101010101" pitchFamily="2" charset="-122"/>
                </a:rPr>
                <a:t>实验</a:t>
              </a:r>
              <a:endParaRPr lang="en-US" altLang="zh-CN" sz="2000" b="1" dirty="0" smtClean="0">
                <a:solidFill>
                  <a:schemeClr val="accent6">
                    <a:lumMod val="75000"/>
                  </a:schemeClr>
                </a:solidFill>
                <a:latin typeface="华文楷体" panose="02010600040101010101" pitchFamily="2" charset="-122"/>
                <a:ea typeface="华文楷体" panose="02010600040101010101" pitchFamily="2" charset="-122"/>
              </a:endParaRPr>
            </a:p>
            <a:p>
              <a:r>
                <a:rPr lang="zh-CN" altLang="en-US" sz="2000" b="1" dirty="0" smtClean="0">
                  <a:solidFill>
                    <a:schemeClr val="accent6">
                      <a:lumMod val="75000"/>
                    </a:schemeClr>
                  </a:solidFill>
                  <a:latin typeface="华文楷体" panose="02010600040101010101" pitchFamily="2" charset="-122"/>
                  <a:ea typeface="华文楷体" panose="02010600040101010101" pitchFamily="2" charset="-122"/>
                </a:rPr>
                <a:t>计划的</a:t>
              </a:r>
              <a:endParaRPr lang="en-US" altLang="zh-CN" sz="2000" b="1" dirty="0" smtClean="0">
                <a:solidFill>
                  <a:schemeClr val="accent6">
                    <a:lumMod val="75000"/>
                  </a:schemeClr>
                </a:solidFill>
                <a:latin typeface="华文楷体" panose="02010600040101010101" pitchFamily="2" charset="-122"/>
                <a:ea typeface="华文楷体" panose="02010600040101010101" pitchFamily="2" charset="-122"/>
              </a:endParaRPr>
            </a:p>
            <a:p>
              <a:r>
                <a:rPr lang="zh-CN" altLang="en-US" sz="2000" b="1" dirty="0">
                  <a:solidFill>
                    <a:schemeClr val="accent6">
                      <a:lumMod val="75000"/>
                    </a:schemeClr>
                  </a:solidFill>
                  <a:latin typeface="华文楷体" panose="02010600040101010101" pitchFamily="2" charset="-122"/>
                  <a:ea typeface="华文楷体" panose="02010600040101010101" pitchFamily="2" charset="-122"/>
                </a:rPr>
                <a:t>设计</a:t>
              </a:r>
            </a:p>
          </p:txBody>
        </p:sp>
        <p:sp>
          <p:nvSpPr>
            <p:cNvPr id="31" name="文本框 30"/>
            <p:cNvSpPr txBox="1"/>
            <p:nvPr/>
          </p:nvSpPr>
          <p:spPr>
            <a:xfrm>
              <a:off x="8668841" y="4263009"/>
              <a:ext cx="277586" cy="1323439"/>
            </a:xfrm>
            <a:prstGeom prst="rect">
              <a:avLst/>
            </a:prstGeom>
            <a:noFill/>
          </p:spPr>
          <p:txBody>
            <a:bodyPr wrap="square" rtlCol="0">
              <a:spAutoFit/>
            </a:bodyPr>
            <a:lstStyle/>
            <a:p>
              <a:r>
                <a:rPr lang="zh-CN" altLang="en-US" sz="2000" b="1" dirty="0">
                  <a:solidFill>
                    <a:schemeClr val="accent6">
                      <a:lumMod val="75000"/>
                    </a:schemeClr>
                  </a:solidFill>
                  <a:latin typeface="华文楷体" panose="02010600040101010101" pitchFamily="2" charset="-122"/>
                  <a:ea typeface="华文楷体" panose="02010600040101010101" pitchFamily="2" charset="-122"/>
                </a:rPr>
                <a:t>物理</a:t>
              </a:r>
              <a:r>
                <a:rPr lang="zh-CN" altLang="en-US" sz="2000" b="1" dirty="0" smtClean="0">
                  <a:solidFill>
                    <a:schemeClr val="accent6">
                      <a:lumMod val="75000"/>
                    </a:schemeClr>
                  </a:solidFill>
                  <a:latin typeface="华文楷体" panose="02010600040101010101" pitchFamily="2" charset="-122"/>
                  <a:ea typeface="华文楷体" panose="02010600040101010101" pitchFamily="2" charset="-122"/>
                </a:rPr>
                <a:t>分析</a:t>
              </a:r>
              <a:endParaRPr lang="zh-CN" altLang="en-US" sz="2000" b="1" dirty="0">
                <a:solidFill>
                  <a:schemeClr val="accent6">
                    <a:lumMod val="75000"/>
                  </a:schemeClr>
                </a:solidFill>
                <a:latin typeface="华文楷体" panose="02010600040101010101" pitchFamily="2" charset="-122"/>
                <a:ea typeface="华文楷体" panose="02010600040101010101" pitchFamily="2" charset="-122"/>
              </a:endParaRPr>
            </a:p>
          </p:txBody>
        </p:sp>
      </p:grpSp>
      <p:grpSp>
        <p:nvGrpSpPr>
          <p:cNvPr id="8" name="组合 7"/>
          <p:cNvGrpSpPr/>
          <p:nvPr/>
        </p:nvGrpSpPr>
        <p:grpSpPr>
          <a:xfrm>
            <a:off x="625854" y="1372052"/>
            <a:ext cx="6363974" cy="561926"/>
            <a:chOff x="716305" y="3403972"/>
            <a:chExt cx="6363974" cy="531346"/>
          </a:xfrm>
        </p:grpSpPr>
        <p:sp>
          <p:nvSpPr>
            <p:cNvPr id="39" name="文本框 38"/>
            <p:cNvSpPr txBox="1"/>
            <p:nvPr/>
          </p:nvSpPr>
          <p:spPr>
            <a:xfrm>
              <a:off x="1625717" y="3434661"/>
              <a:ext cx="5454562" cy="25918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2000,</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KEK</a:t>
              </a:r>
              <a:r>
                <a:rPr lang="en-US" altLang="zh-CN" b="1" dirty="0">
                  <a:solidFill>
                    <a:srgbClr val="0000FF"/>
                  </a:solidFill>
                  <a:latin typeface="华文楷体" panose="02010600040101010101" pitchFamily="2" charset="-122"/>
                  <a:ea typeface="华文楷体" panose="02010600040101010101" pitchFamily="2" charset="-122"/>
                  <a:sym typeface="Symbol" panose="05050102010706020507" pitchFamily="18" charset="2"/>
                </a:rPr>
                <a:t>B</a:t>
              </a:r>
              <a:r>
                <a:rPr lang="en-US" altLang="zh-CN" b="1" dirty="0" smtClean="0">
                  <a:solidFill>
                    <a:srgbClr val="0000FF"/>
                  </a:solidFill>
                  <a:latin typeface="华文楷体" panose="02010600040101010101" pitchFamily="2" charset="-122"/>
                  <a:ea typeface="华文楷体" panose="02010600040101010101" pitchFamily="2" charset="-122"/>
                </a:rPr>
                <a:t>/</a:t>
              </a:r>
              <a:r>
                <a:rPr lang="en-US" altLang="zh-CN" b="1" dirty="0" smtClean="0">
                  <a:solidFill>
                    <a:srgbClr val="FF0000"/>
                  </a:solidFill>
                  <a:latin typeface="华文楷体" panose="02010600040101010101" pitchFamily="2" charset="-122"/>
                  <a:ea typeface="华文楷体" panose="02010600040101010101" pitchFamily="2" charset="-122"/>
                </a:rPr>
                <a:t>BELLE</a:t>
              </a:r>
              <a:r>
                <a:rPr lang="en-US" altLang="zh-CN" b="1" dirty="0" smtClean="0">
                  <a:latin typeface="华文楷体" panose="02010600040101010101" pitchFamily="2" charset="-122"/>
                  <a:ea typeface="华文楷体" panose="02010600040101010101" pitchFamily="2" charset="-122"/>
                </a:rPr>
                <a:t>@KEK, </a:t>
              </a:r>
              <a:r>
                <a:rPr lang="zh-CN" altLang="en-US" b="1" dirty="0" smtClean="0">
                  <a:latin typeface="华文楷体" panose="02010600040101010101" pitchFamily="2" charset="-122"/>
                  <a:ea typeface="华文楷体" panose="02010600040101010101" pitchFamily="2" charset="-122"/>
                </a:rPr>
                <a:t>正负电子对撞</a:t>
              </a:r>
              <a:endParaRPr lang="en-US" altLang="zh-CN" b="1" dirty="0" smtClean="0">
                <a:latin typeface="华文楷体" panose="02010600040101010101" pitchFamily="2" charset="-122"/>
                <a:ea typeface="华文楷体" panose="02010600040101010101" pitchFamily="2" charset="-122"/>
              </a:endParaRPr>
            </a:p>
          </p:txBody>
        </p:sp>
        <p:pic>
          <p:nvPicPr>
            <p:cNvPr id="1026" name="Picture 2" descr="http://www.nikhef.nl/~pkoppenb/utils/pics/niceBell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305" y="3403972"/>
              <a:ext cx="767938" cy="531346"/>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文本框 40"/>
          <p:cNvSpPr txBox="1"/>
          <p:nvPr/>
        </p:nvSpPr>
        <p:spPr>
          <a:xfrm>
            <a:off x="277992" y="914715"/>
            <a:ext cx="6380259" cy="400110"/>
          </a:xfrm>
          <a:prstGeom prst="rect">
            <a:avLst/>
          </a:prstGeom>
          <a:noFill/>
        </p:spPr>
        <p:txBody>
          <a:bodyPr wrap="square" rtlCol="0">
            <a:spAutoFit/>
          </a:bodyPr>
          <a:lstStyle/>
          <a:p>
            <a:r>
              <a:rPr lang="zh-CN" altLang="en-US" sz="2000" b="1" dirty="0" smtClean="0">
                <a:solidFill>
                  <a:srgbClr val="0000FF"/>
                </a:solidFill>
                <a:latin typeface="华文楷体" panose="02010600040101010101" pitchFamily="2" charset="-122"/>
                <a:ea typeface="华文楷体" panose="02010600040101010101" pitchFamily="2" charset="-122"/>
              </a:rPr>
              <a:t>第二阶段：</a:t>
            </a:r>
            <a:r>
              <a:rPr lang="zh-CN" altLang="en-US" sz="2000" b="1" dirty="0" smtClean="0">
                <a:solidFill>
                  <a:srgbClr val="FF0000"/>
                </a:solidFill>
                <a:latin typeface="华文楷体" panose="02010600040101010101" pitchFamily="2" charset="-122"/>
                <a:ea typeface="华文楷体" panose="02010600040101010101" pitchFamily="2" charset="-122"/>
              </a:rPr>
              <a:t>参与实验、部分主导、重要角色</a:t>
            </a:r>
            <a:endParaRPr lang="zh-CN" altLang="en-US" sz="2000" b="1" dirty="0">
              <a:solidFill>
                <a:srgbClr val="FF0000"/>
              </a:solidFill>
              <a:latin typeface="华文楷体" panose="02010600040101010101" pitchFamily="2" charset="-122"/>
              <a:ea typeface="华文楷体" panose="02010600040101010101" pitchFamily="2" charset="-122"/>
            </a:endParaRPr>
          </a:p>
        </p:txBody>
      </p:sp>
      <p:grpSp>
        <p:nvGrpSpPr>
          <p:cNvPr id="43" name="组合 42"/>
          <p:cNvGrpSpPr/>
          <p:nvPr/>
        </p:nvGrpSpPr>
        <p:grpSpPr>
          <a:xfrm>
            <a:off x="646103" y="4384226"/>
            <a:ext cx="6343725" cy="660422"/>
            <a:chOff x="668956" y="5784344"/>
            <a:chExt cx="5004594" cy="529228"/>
          </a:xfrm>
        </p:grpSpPr>
        <p:pic>
          <p:nvPicPr>
            <p:cNvPr id="44" name="Picture 18" descr="https://upload.wikimedia.org/wikipedia/commons/thumb/0/04/ATLAS_Drawing.jpg/450px-ATLAS_Dra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56" y="5804479"/>
              <a:ext cx="615720" cy="509093"/>
            </a:xfrm>
            <a:prstGeom prst="rect">
              <a:avLst/>
            </a:prstGeom>
            <a:noFill/>
            <a:extLst>
              <a:ext uri="{909E8E84-426E-40DD-AFC4-6F175D3DCCD1}">
                <a14:hiddenFill xmlns:a14="http://schemas.microsoft.com/office/drawing/2010/main">
                  <a:solidFill>
                    <a:srgbClr val="FFFFFF"/>
                  </a:solidFill>
                </a14:hiddenFill>
              </a:ext>
            </a:extLst>
          </p:spPr>
        </p:pic>
        <p:sp>
          <p:nvSpPr>
            <p:cNvPr id="45" name="文本框 44"/>
            <p:cNvSpPr txBox="1"/>
            <p:nvPr/>
          </p:nvSpPr>
          <p:spPr>
            <a:xfrm>
              <a:off x="1408341" y="5784344"/>
              <a:ext cx="4265209" cy="25309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20xx</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DAMPE</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 : </a:t>
              </a:r>
              <a:r>
                <a:rPr lang="zh-CN" altLang="en-US" b="1" dirty="0" smtClean="0">
                  <a:latin typeface="华文楷体" panose="02010600040101010101" pitchFamily="2" charset="-122"/>
                  <a:ea typeface="华文楷体" panose="02010600040101010101" pitchFamily="2" charset="-122"/>
                  <a:sym typeface="Symbol" panose="05050102010706020507" pitchFamily="18" charset="2"/>
                </a:rPr>
                <a:t>暗物质卫星</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a:t>
              </a:r>
            </a:p>
          </p:txBody>
        </p:sp>
      </p:grpSp>
      <p:grpSp>
        <p:nvGrpSpPr>
          <p:cNvPr id="46" name="组合 45"/>
          <p:cNvGrpSpPr/>
          <p:nvPr/>
        </p:nvGrpSpPr>
        <p:grpSpPr>
          <a:xfrm>
            <a:off x="667102" y="5095636"/>
            <a:ext cx="6343725" cy="590911"/>
            <a:chOff x="668956" y="5784344"/>
            <a:chExt cx="5004594" cy="529228"/>
          </a:xfrm>
        </p:grpSpPr>
        <p:pic>
          <p:nvPicPr>
            <p:cNvPr id="47" name="Picture 18" descr="https://upload.wikimedia.org/wikipedia/commons/thumb/0/04/ATLAS_Drawing.jpg/450px-ATLAS_Dra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56" y="5804479"/>
              <a:ext cx="615720" cy="509093"/>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7"/>
            <p:cNvSpPr txBox="1"/>
            <p:nvPr/>
          </p:nvSpPr>
          <p:spPr>
            <a:xfrm>
              <a:off x="1408341" y="5784344"/>
              <a:ext cx="4265209" cy="25309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20xx</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LHASSO</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 IHEP: </a:t>
              </a:r>
              <a:r>
                <a:rPr lang="zh-CN" altLang="en-US" b="1" dirty="0" smtClean="0">
                  <a:latin typeface="华文楷体" panose="02010600040101010101" pitchFamily="2" charset="-122"/>
                  <a:ea typeface="华文楷体" panose="02010600040101010101" pitchFamily="2" charset="-122"/>
                  <a:sym typeface="Symbol" panose="05050102010706020507" pitchFamily="18" charset="2"/>
                </a:rPr>
                <a:t>高海拔宇宙线观测</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a:t>
              </a:r>
            </a:p>
          </p:txBody>
        </p:sp>
      </p:grpSp>
      <p:grpSp>
        <p:nvGrpSpPr>
          <p:cNvPr id="49" name="组合 48"/>
          <p:cNvGrpSpPr/>
          <p:nvPr/>
        </p:nvGrpSpPr>
        <p:grpSpPr>
          <a:xfrm>
            <a:off x="667102" y="5651611"/>
            <a:ext cx="6343725" cy="598111"/>
            <a:chOff x="668956" y="5784344"/>
            <a:chExt cx="5004594" cy="529228"/>
          </a:xfrm>
        </p:grpSpPr>
        <p:pic>
          <p:nvPicPr>
            <p:cNvPr id="50" name="Picture 18" descr="https://upload.wikimedia.org/wikipedia/commons/thumb/0/04/ATLAS_Drawing.jpg/450px-ATLAS_Dra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56" y="5804479"/>
              <a:ext cx="615720" cy="509093"/>
            </a:xfrm>
            <a:prstGeom prst="rect">
              <a:avLst/>
            </a:prstGeom>
            <a:noFill/>
            <a:extLst>
              <a:ext uri="{909E8E84-426E-40DD-AFC4-6F175D3DCCD1}">
                <a14:hiddenFill xmlns:a14="http://schemas.microsoft.com/office/drawing/2010/main">
                  <a:solidFill>
                    <a:srgbClr val="FFFFFF"/>
                  </a:solidFill>
                </a14:hiddenFill>
              </a:ext>
            </a:extLst>
          </p:spPr>
        </p:pic>
        <p:sp>
          <p:nvSpPr>
            <p:cNvPr id="51" name="文本框 50"/>
            <p:cNvSpPr txBox="1"/>
            <p:nvPr/>
          </p:nvSpPr>
          <p:spPr>
            <a:xfrm>
              <a:off x="1408341" y="5784344"/>
              <a:ext cx="4265209" cy="25309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C00000"/>
                  </a:solidFill>
                  <a:latin typeface="华文楷体" panose="02010600040101010101" pitchFamily="2" charset="-122"/>
                  <a:ea typeface="华文楷体" panose="02010600040101010101" pitchFamily="2" charset="-122"/>
                </a:rPr>
                <a:t>20xx</a:t>
              </a:r>
              <a:r>
                <a:rPr lang="en-US" altLang="zh-CN" b="1" dirty="0" smtClean="0">
                  <a:solidFill>
                    <a:srgbClr val="C00000"/>
                  </a:solidFill>
                  <a:latin typeface="华文楷体" panose="02010600040101010101" pitchFamily="2" charset="-122"/>
                  <a:ea typeface="华文楷体" panose="02010600040101010101" pitchFamily="2" charset="-122"/>
                  <a:sym typeface="Symbol" panose="05050102010706020507" pitchFamily="18" charset="2"/>
                </a:rPr>
                <a:t>, </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DAYABA/JUNO</a:t>
              </a:r>
              <a:r>
                <a:rPr lang="en-US" altLang="zh-CN" b="1" dirty="0" smtClean="0">
                  <a:latin typeface="华文楷体" panose="02010600040101010101" pitchFamily="2" charset="-122"/>
                  <a:ea typeface="华文楷体" panose="02010600040101010101" pitchFamily="2" charset="-122"/>
                  <a:sym typeface="Symbol" panose="05050102010706020507" pitchFamily="18" charset="2"/>
                </a:rPr>
                <a:t>@ IHEP: </a:t>
              </a:r>
              <a:r>
                <a:rPr lang="zh-CN" altLang="en-US" b="1" dirty="0" smtClean="0">
                  <a:latin typeface="华文楷体" panose="02010600040101010101" pitchFamily="2" charset="-122"/>
                  <a:ea typeface="华文楷体" panose="02010600040101010101" pitchFamily="2" charset="-122"/>
                  <a:sym typeface="Symbol" panose="05050102010706020507" pitchFamily="18" charset="2"/>
                </a:rPr>
                <a:t>中微子</a:t>
              </a:r>
              <a:endParaRPr lang="en-US" altLang="zh-CN" b="1" dirty="0" smtClean="0">
                <a:latin typeface="华文楷体" panose="02010600040101010101" pitchFamily="2" charset="-122"/>
                <a:ea typeface="华文楷体" panose="02010600040101010101" pitchFamily="2" charset="-122"/>
                <a:sym typeface="Symbol" panose="05050102010706020507" pitchFamily="18" charset="2"/>
              </a:endParaRPr>
            </a:p>
          </p:txBody>
        </p:sp>
      </p:grpSp>
    </p:spTree>
    <p:extLst>
      <p:ext uri="{BB962C8B-B14F-4D97-AF65-F5344CB8AC3E}">
        <p14:creationId xmlns:p14="http://schemas.microsoft.com/office/powerpoint/2010/main" val="58260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人才引进与培养</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40</a:t>
            </a:fld>
            <a:endParaRPr lang="en-US"/>
          </a:p>
        </p:txBody>
      </p:sp>
      <p:sp>
        <p:nvSpPr>
          <p:cNvPr id="5" name="文本框 4"/>
          <p:cNvSpPr txBox="1"/>
          <p:nvPr/>
        </p:nvSpPr>
        <p:spPr>
          <a:xfrm>
            <a:off x="412955" y="953577"/>
            <a:ext cx="8273845" cy="5632311"/>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在理论物理研究方向，需要引进</a:t>
            </a:r>
            <a:r>
              <a:rPr lang="en-US" altLang="zh-CN" sz="1600" b="1" dirty="0" smtClean="0"/>
              <a:t>1-2</a:t>
            </a:r>
            <a:r>
              <a:rPr lang="zh-CN" altLang="en-US" sz="1600" b="1" dirty="0" smtClean="0"/>
              <a:t>名高水平粒子物理理论研究帅才，培养</a:t>
            </a:r>
            <a:r>
              <a:rPr lang="en-US" altLang="zh-CN" sz="1600" b="1" dirty="0" smtClean="0"/>
              <a:t>2-3</a:t>
            </a:r>
            <a:r>
              <a:rPr lang="zh-CN" altLang="en-US" sz="1600" b="1" dirty="0" smtClean="0"/>
              <a:t>名的年轻学者，结合本学科的实验物理研究方向，拓展研究领域和深度。</a:t>
            </a:r>
            <a:r>
              <a:rPr lang="en-US" altLang="zh-CN" sz="1600" b="1" dirty="0" smtClean="0"/>
              <a:t>(</a:t>
            </a:r>
            <a:r>
              <a:rPr lang="zh-CN" altLang="en-US" sz="1600" b="1" dirty="0" smtClean="0"/>
              <a:t>需要与科大理论专业协调，在科大应形成一个全面的、互补的理论团队</a:t>
            </a:r>
            <a:r>
              <a:rPr lang="en-US" altLang="zh-CN" sz="1600" b="1" dirty="0" smtClean="0"/>
              <a:t>)</a:t>
            </a:r>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非加速器物理研究方向，引进一位知名的学术带头人</a:t>
            </a:r>
            <a:r>
              <a:rPr lang="en-US" altLang="zh-CN" sz="1600" b="1" dirty="0" smtClean="0"/>
              <a:t>(</a:t>
            </a:r>
            <a:r>
              <a:rPr lang="zh-CN" altLang="en-US" sz="1600" b="1" dirty="0" smtClean="0"/>
              <a:t>千人或青千</a:t>
            </a:r>
            <a:r>
              <a:rPr lang="en-US" altLang="zh-CN" sz="1600" b="1" dirty="0" smtClean="0"/>
              <a:t>)</a:t>
            </a:r>
            <a:r>
              <a:rPr lang="zh-CN" altLang="en-US" sz="1600" b="1" dirty="0" smtClean="0"/>
              <a:t>和</a:t>
            </a:r>
            <a:r>
              <a:rPr lang="en-US" altLang="zh-CN" sz="1600" b="1" dirty="0" smtClean="0"/>
              <a:t>(1-2</a:t>
            </a:r>
            <a:r>
              <a:rPr lang="en-US" altLang="zh-CN" sz="1600" b="1" dirty="0"/>
              <a:t>)</a:t>
            </a:r>
            <a:r>
              <a:rPr lang="zh-CN" altLang="en-US" sz="1600" b="1" dirty="0" smtClean="0"/>
              <a:t>名相关方向的青年学者</a:t>
            </a:r>
            <a:r>
              <a:rPr lang="en-US" altLang="zh-CN" sz="1600" b="1" dirty="0" smtClean="0"/>
              <a:t>(</a:t>
            </a:r>
            <a:r>
              <a:rPr lang="zh-CN" altLang="en-US" sz="1600" b="1" dirty="0" smtClean="0"/>
              <a:t>青千</a:t>
            </a:r>
            <a:r>
              <a:rPr lang="en-US" altLang="zh-CN" sz="1600" b="1" dirty="0" smtClean="0"/>
              <a:t>/</a:t>
            </a:r>
            <a:r>
              <a:rPr lang="zh-CN" altLang="en-US" sz="1600" b="1" dirty="0" smtClean="0"/>
              <a:t>百人</a:t>
            </a:r>
            <a:r>
              <a:rPr lang="en-US" altLang="zh-CN" sz="1600" b="1" dirty="0" smtClean="0"/>
              <a:t>/</a:t>
            </a:r>
            <a:r>
              <a:rPr lang="zh-CN" altLang="en-US" sz="1600" b="1" dirty="0" smtClean="0"/>
              <a:t>新百人</a:t>
            </a:r>
            <a:r>
              <a:rPr lang="en-US" altLang="zh-CN" sz="1600" b="1" dirty="0" smtClean="0"/>
              <a:t>)</a:t>
            </a:r>
            <a:r>
              <a:rPr lang="zh-CN" altLang="en-US" sz="1600" b="1" dirty="0" smtClean="0"/>
              <a:t>，同时需要培养</a:t>
            </a:r>
            <a:r>
              <a:rPr lang="en-US" altLang="zh-CN" sz="1600" b="1" dirty="0" smtClean="0"/>
              <a:t>1-2</a:t>
            </a:r>
            <a:r>
              <a:rPr lang="zh-CN" altLang="en-US" sz="1600" b="1" dirty="0" smtClean="0"/>
              <a:t>名的年轻学者，组成一个研究方向互补、年龄结构合理的研究团队，全时间的投入该方面的研究。</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加速器物理研究方向，作为人才储备，需要引进和培养</a:t>
            </a:r>
            <a:r>
              <a:rPr lang="en-US" altLang="zh-CN" sz="1600" b="1" dirty="0" smtClean="0"/>
              <a:t>3-5</a:t>
            </a:r>
            <a:r>
              <a:rPr lang="zh-CN" altLang="en-US" sz="1600" b="1" dirty="0" smtClean="0"/>
              <a:t>名年龄在</a:t>
            </a:r>
            <a:r>
              <a:rPr lang="en-US" altLang="zh-CN" sz="1600" b="1" dirty="0" smtClean="0"/>
              <a:t>35</a:t>
            </a:r>
            <a:r>
              <a:rPr lang="zh-CN" altLang="en-US" sz="1600" b="1" dirty="0" smtClean="0"/>
              <a:t>岁</a:t>
            </a:r>
            <a:r>
              <a:rPr lang="zh-CN" altLang="en-US" sz="1600" b="1" dirty="0"/>
              <a:t>以下</a:t>
            </a:r>
            <a:r>
              <a:rPr lang="zh-CN" altLang="en-US" sz="1600" b="1" dirty="0" smtClean="0"/>
              <a:t>有潜力的年轻学者，追踪粒子物理实验的发展、积极参与新技术的研发。</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核</a:t>
            </a:r>
            <a:r>
              <a:rPr lang="zh-CN" altLang="en-US" sz="1600" b="1" dirty="0"/>
              <a:t>技术</a:t>
            </a:r>
            <a:r>
              <a:rPr lang="zh-CN" altLang="en-US" sz="1600" b="1" dirty="0" smtClean="0"/>
              <a:t>运用研究方向，需要尽快地引进或培养</a:t>
            </a:r>
            <a:r>
              <a:rPr lang="en-US" altLang="zh-CN" sz="1600" b="1" dirty="0" smtClean="0"/>
              <a:t>2-3</a:t>
            </a:r>
            <a:r>
              <a:rPr lang="zh-CN" altLang="en-US" sz="1600" b="1" dirty="0" smtClean="0"/>
              <a:t>名的相关技术人才，形成完整的队伍。</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鼓励在职的年轻人才，积极地投入各不同的实验，活跃于科研工作的第一线，提升自己科研工作能力、竞争力和学术地位。</a:t>
            </a:r>
            <a:endParaRPr lang="en-US" altLang="zh-CN" sz="1600" b="1" dirty="0" smtClean="0"/>
          </a:p>
        </p:txBody>
      </p:sp>
    </p:spTree>
    <p:extLst>
      <p:ext uri="{BB962C8B-B14F-4D97-AF65-F5344CB8AC3E}">
        <p14:creationId xmlns:p14="http://schemas.microsoft.com/office/powerpoint/2010/main" val="4016647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4839" y="50539"/>
            <a:ext cx="6140399" cy="714850"/>
          </a:xfrm>
        </p:spPr>
        <p:txBody>
          <a:bodyPr/>
          <a:lstStyle/>
          <a:p>
            <a:r>
              <a:rPr lang="zh-CN" altLang="en-US" dirty="0" smtClean="0"/>
              <a:t>学科团队建设与规划</a:t>
            </a:r>
            <a:r>
              <a:rPr lang="en-US" altLang="zh-CN" dirty="0" smtClean="0"/>
              <a:t>(I)</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41</a:t>
            </a:fld>
            <a:endParaRPr lang="en-US"/>
          </a:p>
        </p:txBody>
      </p:sp>
      <p:sp>
        <p:nvSpPr>
          <p:cNvPr id="5" name="文本框 4"/>
          <p:cNvSpPr txBox="1"/>
          <p:nvPr/>
        </p:nvSpPr>
        <p:spPr>
          <a:xfrm>
            <a:off x="2595716" y="958645"/>
            <a:ext cx="3957484" cy="523220"/>
          </a:xfrm>
          <a:prstGeom prst="rect">
            <a:avLst/>
          </a:prstGeom>
          <a:noFill/>
        </p:spPr>
        <p:txBody>
          <a:bodyPr wrap="square" rtlCol="0">
            <a:spAutoFit/>
          </a:bodyPr>
          <a:lstStyle/>
          <a:p>
            <a:pPr algn="ctr"/>
            <a:r>
              <a:rPr lang="zh-CN" altLang="en-US" sz="2800" b="1" dirty="0" smtClean="0">
                <a:solidFill>
                  <a:srgbClr val="FF0000"/>
                </a:solidFill>
              </a:rPr>
              <a:t>理论物理唯象研究方向</a:t>
            </a:r>
            <a:endParaRPr lang="zh-CN" altLang="en-US" sz="2800" b="1" dirty="0">
              <a:solidFill>
                <a:srgbClr val="FF0000"/>
              </a:solidFill>
            </a:endParaRPr>
          </a:p>
        </p:txBody>
      </p:sp>
      <p:sp>
        <p:nvSpPr>
          <p:cNvPr id="6" name="文本框 5"/>
          <p:cNvSpPr txBox="1"/>
          <p:nvPr/>
        </p:nvSpPr>
        <p:spPr>
          <a:xfrm>
            <a:off x="769374" y="1498849"/>
            <a:ext cx="7917426" cy="5078313"/>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b="1" dirty="0" smtClean="0"/>
              <a:t>与理论物理专业协调，通过人才引进和人才培养，形成一支稳定的、结构合理的唯象研究团队，在科大形成一个研究方向全面的、互补的理论物理研究团队。</a:t>
            </a:r>
            <a:endParaRPr lang="en-US" altLang="zh-CN" b="1" dirty="0" smtClean="0"/>
          </a:p>
          <a:p>
            <a:pPr>
              <a:lnSpc>
                <a:spcPct val="150000"/>
              </a:lnSpc>
            </a:pPr>
            <a:endParaRPr lang="en-US" altLang="zh-CN" b="1" dirty="0" smtClean="0"/>
          </a:p>
          <a:p>
            <a:pPr marL="285750" indent="-285750">
              <a:lnSpc>
                <a:spcPct val="150000"/>
              </a:lnSpc>
              <a:buFont typeface="Wingdings" panose="05000000000000000000" pitchFamily="2" charset="2"/>
              <a:buChar char="l"/>
            </a:pPr>
            <a:r>
              <a:rPr lang="zh-CN" altLang="en-US" b="1" dirty="0" smtClean="0"/>
              <a:t>结合本学科实验物理究团队的研究方向和国内外粒子物理研究热点，在</a:t>
            </a:r>
            <a:r>
              <a:rPr lang="en-US" altLang="zh-CN" b="1" dirty="0" err="1" smtClean="0"/>
              <a:t>TeV</a:t>
            </a:r>
            <a:r>
              <a:rPr lang="zh-CN" altLang="en-US" b="1" dirty="0" smtClean="0"/>
              <a:t>物理、重味物理、强子物理等方面</a:t>
            </a:r>
            <a:r>
              <a:rPr lang="zh-CN" altLang="en-US" b="1" dirty="0"/>
              <a:t>积极</a:t>
            </a:r>
            <a:r>
              <a:rPr lang="zh-CN" altLang="en-US" b="1" dirty="0" smtClean="0"/>
              <a:t>拓展</a:t>
            </a:r>
            <a:r>
              <a:rPr lang="zh-CN" altLang="en-US" b="1" dirty="0"/>
              <a:t>研究</a:t>
            </a:r>
            <a:r>
              <a:rPr lang="zh-CN" altLang="en-US" b="1" dirty="0" smtClean="0"/>
              <a:t>领域，提高研究规模和研究深度。</a:t>
            </a:r>
            <a:endParaRPr lang="en-US" altLang="zh-CN" b="1" dirty="0" smtClean="0"/>
          </a:p>
          <a:p>
            <a:pPr>
              <a:lnSpc>
                <a:spcPct val="150000"/>
              </a:lnSpc>
            </a:pPr>
            <a:endParaRPr lang="en-US" altLang="zh-CN" b="1" dirty="0" smtClean="0"/>
          </a:p>
          <a:p>
            <a:pPr marL="285750" indent="-285750">
              <a:lnSpc>
                <a:spcPct val="150000"/>
              </a:lnSpc>
              <a:buFont typeface="Wingdings" panose="05000000000000000000" pitchFamily="2" charset="2"/>
              <a:buChar char="l"/>
            </a:pPr>
            <a:r>
              <a:rPr lang="zh-CN" altLang="en-US" b="1" dirty="0" smtClean="0"/>
              <a:t>结合国内外高能粒子物理研究趋势，为未来可能的国际直线对撞机和中国正负电子对撞机的预研制工作提供理论基础。</a:t>
            </a:r>
            <a:endParaRPr lang="en-US" altLang="zh-CN" b="1" dirty="0" smtClean="0"/>
          </a:p>
          <a:p>
            <a:pPr>
              <a:lnSpc>
                <a:spcPct val="150000"/>
              </a:lnSpc>
            </a:pPr>
            <a:endParaRPr lang="en-US" altLang="zh-CN" b="1" dirty="0" smtClean="0"/>
          </a:p>
          <a:p>
            <a:pPr marL="285750" indent="-285750">
              <a:lnSpc>
                <a:spcPct val="150000"/>
              </a:lnSpc>
              <a:buFont typeface="Wingdings" panose="05000000000000000000" pitchFamily="2" charset="2"/>
              <a:buChar char="l"/>
            </a:pPr>
            <a:r>
              <a:rPr lang="zh-CN" altLang="en-US" b="1" dirty="0" smtClean="0"/>
              <a:t>希望发展为国内研究力量雄厚、在国际上有一定影响力的研究基地。</a:t>
            </a:r>
            <a:endParaRPr lang="zh-CN" altLang="en-US" b="1" dirty="0"/>
          </a:p>
        </p:txBody>
      </p:sp>
    </p:spTree>
    <p:extLst>
      <p:ext uri="{BB962C8B-B14F-4D97-AF65-F5344CB8AC3E}">
        <p14:creationId xmlns:p14="http://schemas.microsoft.com/office/powerpoint/2010/main" val="24951301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4839" y="50539"/>
            <a:ext cx="6140399" cy="714850"/>
          </a:xfrm>
        </p:spPr>
        <p:txBody>
          <a:bodyPr/>
          <a:lstStyle/>
          <a:p>
            <a:r>
              <a:rPr lang="zh-CN" altLang="en-US" dirty="0" smtClean="0"/>
              <a:t>学科团队建设与规划</a:t>
            </a:r>
            <a:r>
              <a:rPr lang="en-US" altLang="zh-CN" dirty="0" smtClean="0"/>
              <a:t>(II)</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42</a:t>
            </a:fld>
            <a:endParaRPr lang="en-US"/>
          </a:p>
        </p:txBody>
      </p:sp>
      <p:sp>
        <p:nvSpPr>
          <p:cNvPr id="5" name="文本框 4"/>
          <p:cNvSpPr txBox="1"/>
          <p:nvPr/>
        </p:nvSpPr>
        <p:spPr>
          <a:xfrm>
            <a:off x="0" y="763579"/>
            <a:ext cx="9188245" cy="1200329"/>
          </a:xfrm>
          <a:prstGeom prst="rect">
            <a:avLst/>
          </a:prstGeom>
          <a:noFill/>
        </p:spPr>
        <p:txBody>
          <a:bodyPr wrap="square" rtlCol="0">
            <a:spAutoFit/>
          </a:bodyPr>
          <a:lstStyle/>
          <a:p>
            <a:pPr algn="ctr">
              <a:lnSpc>
                <a:spcPct val="150000"/>
              </a:lnSpc>
            </a:pPr>
            <a:r>
              <a:rPr lang="zh-CN" altLang="en-US" sz="2800" b="1" dirty="0" smtClean="0">
                <a:solidFill>
                  <a:srgbClr val="FF0000"/>
                </a:solidFill>
              </a:rPr>
              <a:t>实验物理研究</a:t>
            </a:r>
            <a:r>
              <a:rPr lang="en-US" altLang="zh-CN" sz="2800" b="1" dirty="0" smtClean="0">
                <a:solidFill>
                  <a:srgbClr val="FF0000"/>
                </a:solidFill>
                <a:sym typeface="Symbol" panose="05050102010706020507" pitchFamily="18" charset="2"/>
              </a:rPr>
              <a:t></a:t>
            </a:r>
            <a:r>
              <a:rPr lang="en-US" altLang="zh-CN" sz="2800" b="1" dirty="0" err="1" smtClean="0">
                <a:solidFill>
                  <a:srgbClr val="FF0000"/>
                </a:solidFill>
              </a:rPr>
              <a:t>TeV</a:t>
            </a:r>
            <a:r>
              <a:rPr lang="zh-CN" altLang="en-US" sz="2800" b="1" dirty="0" smtClean="0">
                <a:solidFill>
                  <a:srgbClr val="FF0000"/>
                </a:solidFill>
              </a:rPr>
              <a:t>物理</a:t>
            </a:r>
            <a:endParaRPr lang="en-US" altLang="zh-CN" sz="2800" b="1" dirty="0" smtClean="0">
              <a:solidFill>
                <a:srgbClr val="FF0000"/>
              </a:solidFill>
            </a:endParaRPr>
          </a:p>
          <a:p>
            <a:pPr algn="ctr">
              <a:lnSpc>
                <a:spcPct val="150000"/>
              </a:lnSpc>
            </a:pPr>
            <a:r>
              <a:rPr lang="zh-CN" altLang="en-US" sz="2000" b="1" dirty="0" smtClean="0">
                <a:solidFill>
                  <a:srgbClr val="7030A0"/>
                </a:solidFill>
              </a:rPr>
              <a:t>继续延续并扩大相对国内高校的优势，能与国外一流高校的研究实力抗衡</a:t>
            </a:r>
            <a:endParaRPr lang="zh-CN" altLang="en-US" sz="2000" b="1" dirty="0">
              <a:solidFill>
                <a:srgbClr val="7030A0"/>
              </a:solidFill>
            </a:endParaRPr>
          </a:p>
        </p:txBody>
      </p:sp>
      <p:sp>
        <p:nvSpPr>
          <p:cNvPr id="6" name="文本框 5"/>
          <p:cNvSpPr txBox="1"/>
          <p:nvPr/>
        </p:nvSpPr>
        <p:spPr>
          <a:xfrm>
            <a:off x="435769" y="1978312"/>
            <a:ext cx="8516502" cy="4524315"/>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首要任务是按时完成</a:t>
            </a:r>
            <a:r>
              <a:rPr lang="en-US" altLang="zh-CN" sz="1600" b="1" dirty="0" smtClean="0"/>
              <a:t>ATLAS</a:t>
            </a:r>
            <a:r>
              <a:rPr lang="zh-CN" altLang="en-US" sz="1600" b="1" dirty="0" smtClean="0"/>
              <a:t> </a:t>
            </a:r>
            <a:r>
              <a:rPr lang="en-US" altLang="zh-CN" sz="1600" b="1" dirty="0" smtClean="0"/>
              <a:t>Phase</a:t>
            </a:r>
            <a:r>
              <a:rPr lang="zh-CN" altLang="en-US" sz="1600" b="1" dirty="0" smtClean="0"/>
              <a:t> </a:t>
            </a:r>
            <a:r>
              <a:rPr lang="en-US" altLang="zh-CN" sz="1600" b="1" dirty="0" smtClean="0"/>
              <a:t>I</a:t>
            </a:r>
            <a:r>
              <a:rPr lang="zh-CN" altLang="en-US" sz="1600" b="1" dirty="0" smtClean="0"/>
              <a:t> </a:t>
            </a:r>
            <a:r>
              <a:rPr lang="en-US" altLang="zh-CN" sz="1600" b="1" dirty="0" err="1" smtClean="0"/>
              <a:t>Muon</a:t>
            </a:r>
            <a:r>
              <a:rPr lang="zh-CN" altLang="en-US" sz="1600" b="1" dirty="0" smtClean="0"/>
              <a:t>谱仪端盖升级工作</a:t>
            </a:r>
            <a:r>
              <a:rPr lang="en-US" altLang="zh-CN" sz="1600" b="1" dirty="0" smtClean="0"/>
              <a:t>(-2018</a:t>
            </a:r>
            <a:r>
              <a:rPr lang="zh-CN" altLang="en-US" sz="1600" b="1" dirty="0" smtClean="0"/>
              <a:t>年</a:t>
            </a:r>
            <a:r>
              <a:rPr lang="en-US" altLang="zh-CN" sz="1600" b="1" dirty="0" smtClean="0"/>
              <a:t>)</a:t>
            </a:r>
            <a:r>
              <a:rPr lang="zh-CN" altLang="en-US" sz="1600" b="1" dirty="0" smtClean="0"/>
              <a:t>，在探测器层面上把握</a:t>
            </a:r>
            <a:r>
              <a:rPr lang="en-US" altLang="zh-CN" sz="1600" b="1" dirty="0" err="1" smtClean="0"/>
              <a:t>TeV</a:t>
            </a:r>
            <a:r>
              <a:rPr lang="zh-CN" altLang="en-US" sz="1600" b="1" dirty="0" smtClean="0"/>
              <a:t>物理研究，是大科学综合研究能力的体现和展示，将为学校及国家在国际大科学研究中赢得荣誉与地位。</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a:t>根据</a:t>
            </a:r>
            <a:r>
              <a:rPr lang="zh-CN" altLang="en-US" sz="1600" b="1" dirty="0" smtClean="0"/>
              <a:t>国家和</a:t>
            </a:r>
            <a:r>
              <a:rPr lang="en-US" altLang="zh-CN" sz="1600" b="1" dirty="0" smtClean="0"/>
              <a:t>ATLAS</a:t>
            </a:r>
            <a:r>
              <a:rPr lang="zh-CN" altLang="en-US" sz="1600" b="1" dirty="0" smtClean="0"/>
              <a:t>研究任务的需求，跟踪实验技术的发展，积累技术，为</a:t>
            </a:r>
            <a:r>
              <a:rPr lang="en-US" altLang="zh-CN" sz="1600" b="1" dirty="0" smtClean="0"/>
              <a:t>ATLAS</a:t>
            </a:r>
            <a:r>
              <a:rPr lang="zh-CN" altLang="en-US" sz="1600" b="1" dirty="0" smtClean="0"/>
              <a:t> </a:t>
            </a:r>
            <a:r>
              <a:rPr lang="en-US" altLang="zh-CN" sz="1600" b="1" dirty="0" smtClean="0"/>
              <a:t>Phase</a:t>
            </a:r>
            <a:r>
              <a:rPr lang="zh-CN" altLang="en-US" sz="1600" b="1" dirty="0" smtClean="0"/>
              <a:t> </a:t>
            </a:r>
            <a:r>
              <a:rPr lang="en-US" altLang="zh-CN" sz="1600" b="1" dirty="0" smtClean="0"/>
              <a:t>II</a:t>
            </a:r>
            <a:r>
              <a:rPr lang="zh-CN" altLang="en-US" sz="1600" b="1" dirty="0" smtClean="0"/>
              <a:t> 的升级工作打基础。</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利用</a:t>
            </a:r>
            <a:r>
              <a:rPr lang="en-US" altLang="zh-CN" sz="1600" b="1" dirty="0" smtClean="0"/>
              <a:t>ATLAS</a:t>
            </a:r>
            <a:r>
              <a:rPr lang="zh-CN" altLang="en-US" sz="1600" b="1" dirty="0" smtClean="0"/>
              <a:t>的大量</a:t>
            </a:r>
            <a:r>
              <a:rPr lang="en-US" altLang="zh-CN" sz="1600" b="1" dirty="0" smtClean="0"/>
              <a:t>13/14TeV</a:t>
            </a:r>
            <a:r>
              <a:rPr lang="zh-CN" altLang="en-US" sz="1600" b="1" dirty="0" smtClean="0"/>
              <a:t>数据，延续在</a:t>
            </a:r>
            <a:r>
              <a:rPr lang="en-US" altLang="zh-CN" sz="1600" b="1" dirty="0" smtClean="0"/>
              <a:t>RUN1</a:t>
            </a:r>
            <a:r>
              <a:rPr lang="zh-CN" altLang="en-US" sz="1600" b="1" dirty="0" smtClean="0"/>
              <a:t>的研究成果，迅速开展</a:t>
            </a:r>
            <a:r>
              <a:rPr lang="en-US" altLang="zh-CN" sz="1600" b="1" dirty="0" smtClean="0"/>
              <a:t>Higgs</a:t>
            </a:r>
            <a:r>
              <a:rPr lang="zh-CN" altLang="en-US" sz="1600" b="1" dirty="0" smtClean="0"/>
              <a:t>粒子的精确测量、电弱测量以及新物理的寻找等相关的研究工作，做出有显示度的开创性的物理结果。</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年轻的教职工继续活跃于可以科学研究一线，在合作组的不同研究方向承担重任，其关键性作用。</a:t>
            </a:r>
            <a:endParaRPr lang="en-US" altLang="zh-CN" sz="1600" b="1" dirty="0" smtClean="0"/>
          </a:p>
        </p:txBody>
      </p:sp>
    </p:spTree>
    <p:extLst>
      <p:ext uri="{BB962C8B-B14F-4D97-AF65-F5344CB8AC3E}">
        <p14:creationId xmlns:p14="http://schemas.microsoft.com/office/powerpoint/2010/main" val="3286940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4839" y="50539"/>
            <a:ext cx="6140399" cy="714850"/>
          </a:xfrm>
        </p:spPr>
        <p:txBody>
          <a:bodyPr/>
          <a:lstStyle/>
          <a:p>
            <a:r>
              <a:rPr lang="zh-CN" altLang="en-US" dirty="0" smtClean="0"/>
              <a:t>学科团队建设与规划</a:t>
            </a:r>
            <a:r>
              <a:rPr lang="en-US" altLang="zh-CN" dirty="0" smtClean="0"/>
              <a:t>(II)</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43</a:t>
            </a:fld>
            <a:endParaRPr lang="en-US"/>
          </a:p>
        </p:txBody>
      </p:sp>
      <p:sp>
        <p:nvSpPr>
          <p:cNvPr id="5" name="文本框 4"/>
          <p:cNvSpPr txBox="1"/>
          <p:nvPr/>
        </p:nvSpPr>
        <p:spPr>
          <a:xfrm>
            <a:off x="0" y="719335"/>
            <a:ext cx="9188245" cy="1200329"/>
          </a:xfrm>
          <a:prstGeom prst="rect">
            <a:avLst/>
          </a:prstGeom>
          <a:noFill/>
        </p:spPr>
        <p:txBody>
          <a:bodyPr wrap="square" rtlCol="0">
            <a:spAutoFit/>
          </a:bodyPr>
          <a:lstStyle/>
          <a:p>
            <a:pPr algn="ctr">
              <a:lnSpc>
                <a:spcPct val="150000"/>
              </a:lnSpc>
            </a:pPr>
            <a:r>
              <a:rPr lang="zh-CN" altLang="en-US" sz="2800" b="1" dirty="0" smtClean="0">
                <a:solidFill>
                  <a:srgbClr val="FF0000"/>
                </a:solidFill>
              </a:rPr>
              <a:t>实验物理研究</a:t>
            </a:r>
            <a:r>
              <a:rPr lang="en-US" altLang="zh-CN" sz="2800" b="1" dirty="0" smtClean="0">
                <a:solidFill>
                  <a:srgbClr val="FF0000"/>
                </a:solidFill>
                <a:sym typeface="Symbol" panose="05050102010706020507" pitchFamily="18" charset="2"/>
              </a:rPr>
              <a:t></a:t>
            </a:r>
            <a:r>
              <a:rPr lang="zh-CN" altLang="en-US" sz="2800" b="1" dirty="0" smtClean="0">
                <a:solidFill>
                  <a:srgbClr val="FF0000"/>
                </a:solidFill>
                <a:sym typeface="Symbol" panose="05050102010706020507" pitchFamily="18" charset="2"/>
              </a:rPr>
              <a:t>强子</a:t>
            </a:r>
            <a:r>
              <a:rPr lang="zh-CN" altLang="en-US" sz="2800" b="1" dirty="0" smtClean="0">
                <a:solidFill>
                  <a:srgbClr val="FF0000"/>
                </a:solidFill>
              </a:rPr>
              <a:t>物理</a:t>
            </a:r>
            <a:endParaRPr lang="en-US" altLang="zh-CN" sz="2800" b="1" dirty="0" smtClean="0">
              <a:solidFill>
                <a:srgbClr val="FF0000"/>
              </a:solidFill>
            </a:endParaRPr>
          </a:p>
          <a:p>
            <a:pPr algn="ctr">
              <a:lnSpc>
                <a:spcPct val="150000"/>
              </a:lnSpc>
            </a:pPr>
            <a:r>
              <a:rPr lang="zh-CN" altLang="en-US" sz="2000" b="1" dirty="0" smtClean="0">
                <a:solidFill>
                  <a:srgbClr val="7030A0"/>
                </a:solidFill>
              </a:rPr>
              <a:t>延续过去，继续在</a:t>
            </a:r>
            <a:r>
              <a:rPr lang="en-US" altLang="zh-CN" sz="2000" b="1" dirty="0" smtClean="0">
                <a:solidFill>
                  <a:srgbClr val="7030A0"/>
                </a:solidFill>
              </a:rPr>
              <a:t>BESIII</a:t>
            </a:r>
            <a:r>
              <a:rPr lang="zh-CN" altLang="en-US" sz="2000" b="1" dirty="0" smtClean="0">
                <a:solidFill>
                  <a:srgbClr val="7030A0"/>
                </a:solidFill>
              </a:rPr>
              <a:t>实验研究中担当关键性及领导性角色</a:t>
            </a:r>
            <a:endParaRPr lang="zh-CN" altLang="en-US" sz="2000" b="1" dirty="0">
              <a:solidFill>
                <a:srgbClr val="7030A0"/>
              </a:solidFill>
            </a:endParaRPr>
          </a:p>
        </p:txBody>
      </p:sp>
      <p:sp>
        <p:nvSpPr>
          <p:cNvPr id="6" name="文本框 5"/>
          <p:cNvSpPr txBox="1"/>
          <p:nvPr/>
        </p:nvSpPr>
        <p:spPr>
          <a:xfrm>
            <a:off x="647092" y="1961192"/>
            <a:ext cx="8142948" cy="4524315"/>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首要任务是完成北京谱</a:t>
            </a:r>
            <a:r>
              <a:rPr lang="zh-CN" altLang="en-US" sz="1600" b="1" dirty="0"/>
              <a:t>仪</a:t>
            </a:r>
            <a:r>
              <a:rPr lang="zh-CN" altLang="en-US" sz="1600" b="1" dirty="0" smtClean="0"/>
              <a:t>基于</a:t>
            </a:r>
            <a:r>
              <a:rPr lang="en-US" altLang="zh-CN" sz="1600" b="1" dirty="0" smtClean="0"/>
              <a:t>MPRC</a:t>
            </a:r>
            <a:r>
              <a:rPr lang="zh-CN" altLang="en-US" sz="1600" b="1" dirty="0" smtClean="0"/>
              <a:t>技术的端盖飞行时间谱仪的升级及后续的工作。</a:t>
            </a:r>
            <a:r>
              <a:rPr lang="zh-CN" altLang="en-US" sz="1600" b="1" dirty="0"/>
              <a:t>在未来</a:t>
            </a:r>
            <a:r>
              <a:rPr lang="en-US" altLang="zh-CN" sz="1600" b="1" dirty="0"/>
              <a:t>5-8</a:t>
            </a:r>
            <a:r>
              <a:rPr lang="zh-CN" altLang="en-US" sz="1600" b="1" dirty="0"/>
              <a:t>年，</a:t>
            </a:r>
            <a:r>
              <a:rPr lang="zh-CN" altLang="en-US" sz="1600" b="1" dirty="0" smtClean="0"/>
              <a:t>结合北京谱仪的运行状况，在探测器的运行、升级维护、取数计划的制定等工作中起关键性作用。</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在北京谱仪的物理研究中要加大力度完成</a:t>
            </a:r>
            <a:r>
              <a:rPr lang="en-US" altLang="zh-CN" sz="1600" b="1" dirty="0" smtClean="0"/>
              <a:t>R-QCD</a:t>
            </a:r>
            <a:r>
              <a:rPr lang="zh-CN" altLang="en-US" sz="1600" b="1" dirty="0" smtClean="0"/>
              <a:t>的物理研究工作，尽快获得一流的研究成果。同时要扩大在强子谱、粲物理以及新物理研究的显示度。</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在高量度的</a:t>
            </a:r>
            <a:r>
              <a:rPr lang="en-US" altLang="zh-CN" sz="1600" b="1" dirty="0" smtClean="0">
                <a:sym typeface="Symbol" panose="05050102010706020507" pitchFamily="18" charset="2"/>
              </a:rPr>
              <a:t>-</a:t>
            </a:r>
            <a:r>
              <a:rPr lang="zh-CN" altLang="en-US" sz="1600" b="1" dirty="0" smtClean="0">
                <a:sym typeface="Symbol" panose="05050102010706020507" pitchFamily="18" charset="2"/>
              </a:rPr>
              <a:t>粲工厂的预研制工作中起领导性作用，尽快完成概念性设计报告，为后北京谱仪时代的中国高能粒子物理实验提供选项。</a:t>
            </a:r>
            <a:endParaRPr lang="en-US" altLang="zh-CN" sz="1600" b="1" dirty="0" smtClean="0">
              <a:sym typeface="Symbol" panose="05050102010706020507" pitchFamily="18" charset="2"/>
            </a:endParaRPr>
          </a:p>
          <a:p>
            <a:pPr>
              <a:lnSpc>
                <a:spcPct val="150000"/>
              </a:lnSpc>
            </a:pPr>
            <a:endParaRPr lang="en-US" altLang="zh-CN" sz="1600" b="1" dirty="0" smtClean="0">
              <a:sym typeface="Symbol" panose="05050102010706020507" pitchFamily="18" charset="2"/>
            </a:endParaRPr>
          </a:p>
          <a:p>
            <a:pPr marL="285750" indent="-285750">
              <a:lnSpc>
                <a:spcPct val="150000"/>
              </a:lnSpc>
              <a:buFont typeface="Wingdings" panose="05000000000000000000" pitchFamily="2" charset="2"/>
              <a:buChar char="l"/>
            </a:pPr>
            <a:r>
              <a:rPr lang="zh-CN" altLang="en-US" sz="1600" b="1" dirty="0" smtClean="0">
                <a:sym typeface="Symbol" panose="05050102010706020507" pitchFamily="18" charset="2"/>
              </a:rPr>
              <a:t>在</a:t>
            </a:r>
            <a:r>
              <a:rPr lang="en-US" altLang="zh-CN" sz="1600" b="1" dirty="0" smtClean="0">
                <a:sym typeface="Symbol" panose="05050102010706020507" pitchFamily="18" charset="2"/>
              </a:rPr>
              <a:t>BELLE</a:t>
            </a:r>
            <a:r>
              <a:rPr lang="zh-CN" altLang="en-US" sz="1600" b="1" dirty="0" smtClean="0">
                <a:sym typeface="Symbol" panose="05050102010706020507" pitchFamily="18" charset="2"/>
              </a:rPr>
              <a:t>实验中，需要组织精干团队</a:t>
            </a:r>
            <a:r>
              <a:rPr lang="en-US" altLang="zh-CN" sz="1600" b="1" dirty="0" smtClean="0">
                <a:sym typeface="Symbol" panose="05050102010706020507" pitchFamily="18" charset="2"/>
              </a:rPr>
              <a:t>(1-2</a:t>
            </a:r>
            <a:r>
              <a:rPr lang="zh-CN" altLang="en-US" sz="1600" b="1" dirty="0" smtClean="0">
                <a:sym typeface="Symbol" panose="05050102010706020507" pitchFamily="18" charset="2"/>
              </a:rPr>
              <a:t>位教工</a:t>
            </a:r>
            <a:r>
              <a:rPr lang="en-US" altLang="zh-CN" sz="1600" b="1" dirty="0" smtClean="0">
                <a:sym typeface="Symbol" panose="05050102010706020507" pitchFamily="18" charset="2"/>
              </a:rPr>
              <a:t>+</a:t>
            </a:r>
            <a:r>
              <a:rPr lang="zh-CN" altLang="en-US" sz="1600" b="1" dirty="0" smtClean="0">
                <a:sym typeface="Symbol" panose="05050102010706020507" pitchFamily="18" charset="2"/>
              </a:rPr>
              <a:t>若干名学生</a:t>
            </a:r>
            <a:r>
              <a:rPr lang="en-US" altLang="zh-CN" sz="1600" b="1" dirty="0" smtClean="0">
                <a:sym typeface="Symbol" panose="05050102010706020507" pitchFamily="18" charset="2"/>
              </a:rPr>
              <a:t>)</a:t>
            </a:r>
            <a:r>
              <a:rPr lang="zh-CN" altLang="en-US" sz="1600" b="1" dirty="0" smtClean="0">
                <a:sym typeface="Symbol" panose="05050102010706020507" pitchFamily="18" charset="2"/>
              </a:rPr>
              <a:t>，在</a:t>
            </a:r>
            <a:r>
              <a:rPr lang="en-US" altLang="zh-CN" sz="1600" b="1" dirty="0" smtClean="0">
                <a:sym typeface="Symbol" panose="05050102010706020507" pitchFamily="18" charset="2"/>
              </a:rPr>
              <a:t>BELLE</a:t>
            </a:r>
            <a:r>
              <a:rPr lang="zh-CN" altLang="en-US" sz="1600" b="1" dirty="0" smtClean="0">
                <a:sym typeface="Symbol" panose="05050102010706020507" pitchFamily="18" charset="2"/>
              </a:rPr>
              <a:t>以及即将运行的</a:t>
            </a:r>
            <a:r>
              <a:rPr lang="en-US" altLang="zh-CN" sz="1600" b="1" dirty="0" smtClean="0">
                <a:sym typeface="Symbol" panose="05050102010706020507" pitchFamily="18" charset="2"/>
              </a:rPr>
              <a:t>BELLEII</a:t>
            </a:r>
            <a:r>
              <a:rPr lang="zh-CN" altLang="en-US" sz="1600" b="1" dirty="0" smtClean="0">
                <a:sym typeface="Symbol" panose="05050102010706020507" pitchFamily="18" charset="2"/>
              </a:rPr>
              <a:t>实验中做出有特色的工作。</a:t>
            </a:r>
            <a:endParaRPr lang="en-US" altLang="zh-CN" sz="1600" b="1" dirty="0" smtClean="0"/>
          </a:p>
        </p:txBody>
      </p:sp>
    </p:spTree>
    <p:extLst>
      <p:ext uri="{BB962C8B-B14F-4D97-AF65-F5344CB8AC3E}">
        <p14:creationId xmlns:p14="http://schemas.microsoft.com/office/powerpoint/2010/main" val="348809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4839" y="50539"/>
            <a:ext cx="6140399" cy="714850"/>
          </a:xfrm>
        </p:spPr>
        <p:txBody>
          <a:bodyPr/>
          <a:lstStyle/>
          <a:p>
            <a:r>
              <a:rPr lang="zh-CN" altLang="en-US" dirty="0" smtClean="0"/>
              <a:t>学科团队建设与规划</a:t>
            </a:r>
            <a:r>
              <a:rPr lang="en-US" altLang="zh-CN" dirty="0" smtClean="0"/>
              <a:t>(II)</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44</a:t>
            </a:fld>
            <a:endParaRPr lang="en-US"/>
          </a:p>
        </p:txBody>
      </p:sp>
      <p:sp>
        <p:nvSpPr>
          <p:cNvPr id="5" name="文本框 4"/>
          <p:cNvSpPr txBox="1"/>
          <p:nvPr/>
        </p:nvSpPr>
        <p:spPr>
          <a:xfrm>
            <a:off x="0" y="719335"/>
            <a:ext cx="9188245" cy="1200329"/>
          </a:xfrm>
          <a:prstGeom prst="rect">
            <a:avLst/>
          </a:prstGeom>
          <a:noFill/>
        </p:spPr>
        <p:txBody>
          <a:bodyPr wrap="square" rtlCol="0">
            <a:spAutoFit/>
          </a:bodyPr>
          <a:lstStyle/>
          <a:p>
            <a:pPr algn="ctr">
              <a:lnSpc>
                <a:spcPct val="150000"/>
              </a:lnSpc>
            </a:pPr>
            <a:r>
              <a:rPr lang="zh-CN" altLang="en-US" sz="2800" b="1" dirty="0" smtClean="0">
                <a:solidFill>
                  <a:srgbClr val="FF0000"/>
                </a:solidFill>
              </a:rPr>
              <a:t>实验物理研究</a:t>
            </a:r>
            <a:r>
              <a:rPr lang="en-US" altLang="zh-CN" sz="2800" b="1" dirty="0" smtClean="0">
                <a:solidFill>
                  <a:srgbClr val="FF0000"/>
                </a:solidFill>
                <a:sym typeface="Symbol" panose="05050102010706020507" pitchFamily="18" charset="2"/>
              </a:rPr>
              <a:t></a:t>
            </a:r>
            <a:r>
              <a:rPr lang="zh-CN" altLang="en-US" sz="2800" b="1" dirty="0" smtClean="0">
                <a:solidFill>
                  <a:srgbClr val="FF0000"/>
                </a:solidFill>
                <a:sym typeface="Symbol" panose="05050102010706020507" pitchFamily="18" charset="2"/>
              </a:rPr>
              <a:t>重离子物理</a:t>
            </a:r>
            <a:endParaRPr lang="en-US" altLang="zh-CN" sz="2800" b="1" dirty="0" smtClean="0">
              <a:solidFill>
                <a:srgbClr val="FF0000"/>
              </a:solidFill>
            </a:endParaRPr>
          </a:p>
          <a:p>
            <a:pPr algn="ctr">
              <a:lnSpc>
                <a:spcPct val="150000"/>
              </a:lnSpc>
            </a:pPr>
            <a:r>
              <a:rPr lang="zh-CN" altLang="en-US" sz="2000" b="1" dirty="0" smtClean="0">
                <a:solidFill>
                  <a:srgbClr val="7030A0"/>
                </a:solidFill>
              </a:rPr>
              <a:t>扩大</a:t>
            </a:r>
            <a:r>
              <a:rPr lang="en-US" altLang="zh-CN" sz="2000" b="1" dirty="0" smtClean="0">
                <a:solidFill>
                  <a:srgbClr val="7030A0"/>
                </a:solidFill>
              </a:rPr>
              <a:t>STAR</a:t>
            </a:r>
            <a:r>
              <a:rPr lang="zh-CN" altLang="en-US" sz="2000" b="1" dirty="0" smtClean="0">
                <a:solidFill>
                  <a:srgbClr val="7030A0"/>
                </a:solidFill>
              </a:rPr>
              <a:t>的成果，</a:t>
            </a:r>
            <a:r>
              <a:rPr lang="zh-CN" altLang="en-US" sz="2000" b="1" dirty="0">
                <a:solidFill>
                  <a:srgbClr val="7030A0"/>
                </a:solidFill>
              </a:rPr>
              <a:t>完成</a:t>
            </a:r>
            <a:r>
              <a:rPr lang="en-US" altLang="zh-CN" sz="2000" b="1" dirty="0" smtClean="0">
                <a:solidFill>
                  <a:srgbClr val="7030A0"/>
                </a:solidFill>
              </a:rPr>
              <a:t>CSR</a:t>
            </a:r>
            <a:r>
              <a:rPr lang="zh-CN" altLang="en-US" sz="2000" b="1" dirty="0" smtClean="0">
                <a:solidFill>
                  <a:srgbClr val="7030A0"/>
                </a:solidFill>
              </a:rPr>
              <a:t>的升级工作，着眼</a:t>
            </a:r>
            <a:r>
              <a:rPr lang="en-US" altLang="zh-CN" sz="2000" b="1" dirty="0" smtClean="0">
                <a:solidFill>
                  <a:srgbClr val="7030A0"/>
                </a:solidFill>
              </a:rPr>
              <a:t>CBM/ALICE</a:t>
            </a:r>
            <a:r>
              <a:rPr lang="zh-CN" altLang="en-US" sz="2000" b="1" dirty="0" smtClean="0">
                <a:solidFill>
                  <a:srgbClr val="7030A0"/>
                </a:solidFill>
              </a:rPr>
              <a:t>实验</a:t>
            </a:r>
            <a:endParaRPr lang="zh-CN" altLang="en-US" sz="2000" b="1" dirty="0">
              <a:solidFill>
                <a:srgbClr val="7030A0"/>
              </a:solidFill>
            </a:endParaRPr>
          </a:p>
        </p:txBody>
      </p:sp>
      <p:sp>
        <p:nvSpPr>
          <p:cNvPr id="6" name="文本框 5"/>
          <p:cNvSpPr txBox="1"/>
          <p:nvPr/>
        </p:nvSpPr>
        <p:spPr>
          <a:xfrm>
            <a:off x="497298" y="2066315"/>
            <a:ext cx="8193648" cy="4154984"/>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科大在</a:t>
            </a:r>
            <a:r>
              <a:rPr lang="en-US" altLang="zh-CN" sz="1600" b="1" dirty="0" smtClean="0"/>
              <a:t>RHIC/STAR</a:t>
            </a:r>
            <a:r>
              <a:rPr lang="zh-CN" altLang="en-US" sz="1600" b="1" dirty="0" smtClean="0"/>
              <a:t>实验研究中取得巨大成功，是中国开展国际大科学合作研究工作的典范。</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在</a:t>
            </a:r>
            <a:r>
              <a:rPr lang="en-US" altLang="zh-CN" sz="1600" b="1" dirty="0" smtClean="0"/>
              <a:t>STAR</a:t>
            </a:r>
            <a:r>
              <a:rPr lang="zh-CN" altLang="en-US" sz="1600" b="1" dirty="0" smtClean="0"/>
              <a:t>合作研究中在探测器运行及升级过程中继续扮演重要角色，利用熟悉自己贡献的探测器的优势及其优良性能，继续扩大物理成果。</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按计划完成兰州近物所</a:t>
            </a:r>
            <a:r>
              <a:rPr lang="en-US" altLang="zh-CN" sz="1600" b="1" dirty="0" smtClean="0"/>
              <a:t>CSR</a:t>
            </a:r>
            <a:r>
              <a:rPr lang="zh-CN" altLang="en-US" sz="1600" b="1" dirty="0" smtClean="0"/>
              <a:t>的升级工作，在国内开创重离子研究基地。</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着眼</a:t>
            </a:r>
            <a:r>
              <a:rPr lang="en-US" altLang="zh-CN" sz="1600" b="1" dirty="0" smtClean="0"/>
              <a:t>CBM/ALICE</a:t>
            </a:r>
            <a:r>
              <a:rPr lang="zh-CN" altLang="en-US" sz="1600" b="1" dirty="0" smtClean="0"/>
              <a:t>实验，按计划完成</a:t>
            </a:r>
            <a:r>
              <a:rPr lang="en-US" altLang="zh-CN" sz="1600" b="1" dirty="0" smtClean="0"/>
              <a:t>CBM</a:t>
            </a:r>
            <a:r>
              <a:rPr lang="zh-CN" altLang="en-US" sz="1600" b="1" dirty="0" smtClean="0"/>
              <a:t>飞行时间计数器的设计和建造工作。利用十三五结构调整契机，尽快加入</a:t>
            </a:r>
            <a:r>
              <a:rPr lang="en-US" altLang="zh-CN" sz="1600" b="1" dirty="0" smtClean="0"/>
              <a:t>ALICE</a:t>
            </a:r>
            <a:r>
              <a:rPr lang="zh-CN" altLang="en-US" sz="1600" b="1" dirty="0" smtClean="0"/>
              <a:t>实验合作组，探讨可能开展的硬件研究和物理工作，开创新的重离子研究领域。</a:t>
            </a:r>
            <a:endParaRPr lang="en-US" altLang="zh-CN" sz="1600" b="1" dirty="0" smtClean="0"/>
          </a:p>
        </p:txBody>
      </p:sp>
    </p:spTree>
    <p:extLst>
      <p:ext uri="{BB962C8B-B14F-4D97-AF65-F5344CB8AC3E}">
        <p14:creationId xmlns:p14="http://schemas.microsoft.com/office/powerpoint/2010/main" val="41403051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4839" y="50539"/>
            <a:ext cx="6140399" cy="714850"/>
          </a:xfrm>
        </p:spPr>
        <p:txBody>
          <a:bodyPr/>
          <a:lstStyle/>
          <a:p>
            <a:r>
              <a:rPr lang="zh-CN" altLang="en-US" dirty="0" smtClean="0"/>
              <a:t>学科团队建设与规划</a:t>
            </a:r>
            <a:r>
              <a:rPr lang="en-US" altLang="zh-CN" dirty="0" smtClean="0"/>
              <a:t>(II)</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45</a:t>
            </a:fld>
            <a:endParaRPr lang="en-US"/>
          </a:p>
        </p:txBody>
      </p:sp>
      <p:sp>
        <p:nvSpPr>
          <p:cNvPr id="5" name="文本框 4"/>
          <p:cNvSpPr txBox="1"/>
          <p:nvPr/>
        </p:nvSpPr>
        <p:spPr>
          <a:xfrm>
            <a:off x="0" y="815687"/>
            <a:ext cx="9188245" cy="1200329"/>
          </a:xfrm>
          <a:prstGeom prst="rect">
            <a:avLst/>
          </a:prstGeom>
          <a:noFill/>
        </p:spPr>
        <p:txBody>
          <a:bodyPr wrap="square" rtlCol="0">
            <a:spAutoFit/>
          </a:bodyPr>
          <a:lstStyle/>
          <a:p>
            <a:pPr algn="ctr">
              <a:lnSpc>
                <a:spcPct val="150000"/>
              </a:lnSpc>
            </a:pPr>
            <a:r>
              <a:rPr lang="zh-CN" altLang="en-US" sz="2800" b="1" dirty="0" smtClean="0">
                <a:solidFill>
                  <a:srgbClr val="FF0000"/>
                </a:solidFill>
              </a:rPr>
              <a:t>实验物理研究</a:t>
            </a:r>
            <a:r>
              <a:rPr lang="en-US" altLang="zh-CN" sz="2800" b="1" dirty="0" smtClean="0">
                <a:solidFill>
                  <a:srgbClr val="FF0000"/>
                </a:solidFill>
                <a:sym typeface="Symbol" panose="05050102010706020507" pitchFamily="18" charset="2"/>
              </a:rPr>
              <a:t></a:t>
            </a:r>
            <a:r>
              <a:rPr lang="zh-CN" altLang="en-US" sz="2800" b="1" dirty="0" smtClean="0">
                <a:solidFill>
                  <a:srgbClr val="FF0000"/>
                </a:solidFill>
                <a:sym typeface="Symbol" panose="05050102010706020507" pitchFamily="18" charset="2"/>
              </a:rPr>
              <a:t>实验技术的研发</a:t>
            </a:r>
            <a:endParaRPr lang="en-US" altLang="zh-CN" sz="2800" b="1" dirty="0" smtClean="0">
              <a:solidFill>
                <a:srgbClr val="FF0000"/>
              </a:solidFill>
            </a:endParaRPr>
          </a:p>
          <a:p>
            <a:pPr algn="ctr">
              <a:lnSpc>
                <a:spcPct val="150000"/>
              </a:lnSpc>
            </a:pPr>
            <a:r>
              <a:rPr lang="zh-CN" altLang="en-US" sz="2000" b="1" dirty="0" smtClean="0">
                <a:solidFill>
                  <a:srgbClr val="7030A0"/>
                </a:solidFill>
              </a:rPr>
              <a:t>一支稳定、高效的技术研发队伍是本学科在国内外的竞争中立于不败之地的保证</a:t>
            </a:r>
            <a:endParaRPr lang="zh-CN" altLang="en-US" sz="2000" b="1" dirty="0">
              <a:solidFill>
                <a:srgbClr val="7030A0"/>
              </a:solidFill>
            </a:endParaRPr>
          </a:p>
        </p:txBody>
      </p:sp>
      <p:sp>
        <p:nvSpPr>
          <p:cNvPr id="6" name="文本框 5"/>
          <p:cNvSpPr txBox="1"/>
          <p:nvPr/>
        </p:nvSpPr>
        <p:spPr>
          <a:xfrm>
            <a:off x="497298" y="2280149"/>
            <a:ext cx="8193648" cy="378565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在过去十年，科大在</a:t>
            </a:r>
            <a:r>
              <a:rPr lang="en-US" altLang="zh-CN" sz="1600" b="1" dirty="0" smtClean="0"/>
              <a:t>MPRC</a:t>
            </a:r>
            <a:r>
              <a:rPr lang="zh-CN" altLang="en-US" sz="1600" b="1" dirty="0" smtClean="0"/>
              <a:t>技术的发展和运用中得到巨大的成功，据此在相关的物理研究中得到很好的结果。</a:t>
            </a:r>
            <a:endParaRPr lang="en-US" altLang="zh-CN" sz="1600" b="1" dirty="0" smtClean="0"/>
          </a:p>
          <a:p>
            <a:pPr marL="285750" indent="-285750">
              <a:lnSpc>
                <a:spcPct val="150000"/>
              </a:lnSpc>
              <a:buFont typeface="Wingdings" panose="05000000000000000000" pitchFamily="2" charset="2"/>
              <a:buChar char="l"/>
            </a:pPr>
            <a:endParaRPr lang="en-US" altLang="zh-CN" sz="1600" b="1" dirty="0" smtClean="0"/>
          </a:p>
          <a:p>
            <a:pPr marL="285750" indent="-285750">
              <a:lnSpc>
                <a:spcPct val="150000"/>
              </a:lnSpc>
              <a:buFont typeface="Wingdings" panose="05000000000000000000" pitchFamily="2" charset="2"/>
              <a:buChar char="l"/>
            </a:pPr>
            <a:r>
              <a:rPr lang="zh-CN" altLang="zh-CN" sz="1600" b="1" dirty="0"/>
              <a:t>面向中国</a:t>
            </a:r>
            <a:r>
              <a:rPr lang="zh-CN" altLang="zh-CN" sz="1600" b="1" dirty="0" smtClean="0"/>
              <a:t>未来</a:t>
            </a:r>
            <a:r>
              <a:rPr lang="zh-CN" altLang="en-US" sz="1600" b="1" dirty="0" smtClean="0"/>
              <a:t>可能</a:t>
            </a:r>
            <a:r>
              <a:rPr lang="zh-CN" altLang="zh-CN" sz="1600" b="1" dirty="0" smtClean="0"/>
              <a:t>的</a:t>
            </a:r>
            <a:r>
              <a:rPr lang="zh-CN" altLang="zh-CN" sz="1600" b="1" dirty="0"/>
              <a:t>两大粒子物理重大实验装置：大型环形</a:t>
            </a:r>
            <a:r>
              <a:rPr lang="zh-CN" altLang="zh-CN" sz="1600" b="1" dirty="0" smtClean="0"/>
              <a:t>正负电子对撞机和</a:t>
            </a:r>
            <a:r>
              <a:rPr lang="zh-CN" altLang="zh-CN" sz="1600" b="1" dirty="0"/>
              <a:t>高亮度正负电子对撞机</a:t>
            </a:r>
            <a:r>
              <a:rPr lang="en-US" altLang="zh-CN" sz="1600" b="1" dirty="0" smtClean="0"/>
              <a:t>HIEPA</a:t>
            </a:r>
            <a:r>
              <a:rPr lang="zh-CN" altLang="zh-CN" sz="1600" b="1" dirty="0" smtClean="0"/>
              <a:t>，</a:t>
            </a:r>
            <a:r>
              <a:rPr lang="zh-CN" altLang="en-US" sz="1600" b="1" dirty="0" smtClean="0"/>
              <a:t>以及其他研究项目，本学科将重点发展：</a:t>
            </a:r>
            <a:r>
              <a:rPr lang="zh-CN" altLang="zh-CN" sz="1600" b="1" dirty="0" smtClean="0"/>
              <a:t>粒子</a:t>
            </a:r>
            <a:r>
              <a:rPr lang="zh-CN" altLang="en-US" sz="1600" b="1" dirty="0" smtClean="0"/>
              <a:t>数字</a:t>
            </a:r>
            <a:r>
              <a:rPr lang="zh-CN" altLang="zh-CN" sz="1600" b="1" dirty="0" smtClean="0"/>
              <a:t>量</a:t>
            </a:r>
            <a:r>
              <a:rPr lang="zh-CN" altLang="zh-CN" sz="1600" b="1" dirty="0"/>
              <a:t>能</a:t>
            </a:r>
            <a:r>
              <a:rPr lang="zh-CN" altLang="zh-CN" sz="1600" b="1" dirty="0" smtClean="0"/>
              <a:t>器</a:t>
            </a:r>
            <a:r>
              <a:rPr lang="zh-CN" altLang="en-US" sz="1600" b="1" dirty="0" smtClean="0"/>
              <a:t>和粒子鉴别，两个基础性并据前瞻性的技术。</a:t>
            </a:r>
            <a:endParaRPr lang="en-US" altLang="zh-CN" sz="1600" b="1" dirty="0" smtClean="0"/>
          </a:p>
          <a:p>
            <a:pPr marL="285750" indent="-285750">
              <a:lnSpc>
                <a:spcPct val="150000"/>
              </a:lnSpc>
              <a:buFont typeface="Wingdings" panose="05000000000000000000" pitchFamily="2" charset="2"/>
              <a:buChar char="l"/>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需要发展一支稳定的，高效，富有经验的技术研发队伍，能够保持跟踪国际上新探测器的发展，结合本实验室条件开展创造性工作。本队伍应该保持在固定岗位</a:t>
            </a:r>
            <a:r>
              <a:rPr lang="en-US" altLang="zh-CN" sz="1600" b="1" dirty="0" smtClean="0"/>
              <a:t>4-6</a:t>
            </a:r>
            <a:r>
              <a:rPr lang="zh-CN" altLang="en-US" sz="1600" b="1" dirty="0" smtClean="0"/>
              <a:t>人，配合一定的流动人员和学生，开展工作。</a:t>
            </a:r>
            <a:endParaRPr lang="en-US" altLang="zh-CN" sz="1600" b="1" dirty="0" smtClean="0"/>
          </a:p>
        </p:txBody>
      </p:sp>
    </p:spTree>
    <p:extLst>
      <p:ext uri="{BB962C8B-B14F-4D97-AF65-F5344CB8AC3E}">
        <p14:creationId xmlns:p14="http://schemas.microsoft.com/office/powerpoint/2010/main" val="30127652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4839" y="50539"/>
            <a:ext cx="6607277" cy="714850"/>
          </a:xfrm>
        </p:spPr>
        <p:txBody>
          <a:bodyPr/>
          <a:lstStyle/>
          <a:p>
            <a:r>
              <a:rPr lang="zh-CN" altLang="en-US" dirty="0" smtClean="0"/>
              <a:t>学科团队建设与规划</a:t>
            </a:r>
            <a:r>
              <a:rPr lang="en-US" altLang="zh-CN" dirty="0" smtClean="0"/>
              <a:t>(II)</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46</a:t>
            </a:fld>
            <a:endParaRPr lang="en-US"/>
          </a:p>
        </p:txBody>
      </p:sp>
      <p:sp>
        <p:nvSpPr>
          <p:cNvPr id="5" name="文本框 4"/>
          <p:cNvSpPr txBox="1"/>
          <p:nvPr/>
        </p:nvSpPr>
        <p:spPr>
          <a:xfrm>
            <a:off x="0" y="719335"/>
            <a:ext cx="9188245" cy="1200329"/>
          </a:xfrm>
          <a:prstGeom prst="rect">
            <a:avLst/>
          </a:prstGeom>
          <a:noFill/>
        </p:spPr>
        <p:txBody>
          <a:bodyPr wrap="square" rtlCol="0">
            <a:spAutoFit/>
          </a:bodyPr>
          <a:lstStyle/>
          <a:p>
            <a:pPr algn="ctr">
              <a:lnSpc>
                <a:spcPct val="150000"/>
              </a:lnSpc>
            </a:pPr>
            <a:r>
              <a:rPr lang="zh-CN" altLang="en-US" sz="2800" b="1" dirty="0" smtClean="0">
                <a:solidFill>
                  <a:srgbClr val="FF0000"/>
                </a:solidFill>
              </a:rPr>
              <a:t>实验物理研究</a:t>
            </a:r>
            <a:r>
              <a:rPr lang="en-US" altLang="zh-CN" sz="2800" b="1" dirty="0" smtClean="0">
                <a:solidFill>
                  <a:srgbClr val="FF0000"/>
                </a:solidFill>
                <a:sym typeface="Symbol" panose="05050102010706020507" pitchFamily="18" charset="2"/>
              </a:rPr>
              <a:t></a:t>
            </a:r>
            <a:r>
              <a:rPr lang="zh-CN" altLang="en-US" sz="2800" b="1" dirty="0" smtClean="0">
                <a:solidFill>
                  <a:srgbClr val="FF0000"/>
                </a:solidFill>
                <a:sym typeface="Symbol" panose="05050102010706020507" pitchFamily="18" charset="2"/>
              </a:rPr>
              <a:t>非加速器物理</a:t>
            </a:r>
            <a:endParaRPr lang="en-US" altLang="zh-CN" sz="2000" b="1" dirty="0" smtClean="0">
              <a:solidFill>
                <a:srgbClr val="7030A0"/>
              </a:solidFill>
              <a:sym typeface="Symbol" panose="05050102010706020507" pitchFamily="18" charset="2"/>
            </a:endParaRPr>
          </a:p>
          <a:p>
            <a:pPr algn="ctr">
              <a:lnSpc>
                <a:spcPct val="150000"/>
              </a:lnSpc>
            </a:pPr>
            <a:r>
              <a:rPr lang="zh-CN" altLang="en-US" sz="2000" b="1" dirty="0" smtClean="0">
                <a:solidFill>
                  <a:srgbClr val="7030A0"/>
                </a:solidFill>
                <a:sym typeface="Symbol" panose="05050102010706020507" pitchFamily="18" charset="2"/>
              </a:rPr>
              <a:t>完成</a:t>
            </a:r>
            <a:r>
              <a:rPr lang="en-US" altLang="zh-CN" sz="2000" b="1" dirty="0" smtClean="0">
                <a:solidFill>
                  <a:srgbClr val="7030A0"/>
                </a:solidFill>
                <a:sym typeface="Symbol" panose="05050102010706020507" pitchFamily="18" charset="2"/>
              </a:rPr>
              <a:t>LHAASO</a:t>
            </a:r>
            <a:r>
              <a:rPr lang="zh-CN" altLang="en-US" sz="2000" b="1" dirty="0" smtClean="0">
                <a:solidFill>
                  <a:srgbClr val="7030A0"/>
                </a:solidFill>
                <a:sym typeface="Symbol" panose="05050102010706020507" pitchFamily="18" charset="2"/>
              </a:rPr>
              <a:t>实验任务，获取</a:t>
            </a:r>
            <a:r>
              <a:rPr lang="en-US" altLang="zh-CN" sz="2000" b="1" dirty="0" smtClean="0">
                <a:solidFill>
                  <a:srgbClr val="7030A0"/>
                </a:solidFill>
                <a:sym typeface="Symbol" panose="05050102010706020507" pitchFamily="18" charset="2"/>
              </a:rPr>
              <a:t>DAMPE</a:t>
            </a:r>
            <a:r>
              <a:rPr lang="zh-CN" altLang="en-US" sz="2000" b="1" dirty="0" smtClean="0">
                <a:solidFill>
                  <a:srgbClr val="7030A0"/>
                </a:solidFill>
                <a:sym typeface="Symbol" panose="05050102010706020507" pitchFamily="18" charset="2"/>
              </a:rPr>
              <a:t>实验数据，建立非加速器物理研究队伍</a:t>
            </a:r>
            <a:endParaRPr lang="en-US" altLang="zh-CN" sz="2800" b="1" dirty="0" smtClean="0">
              <a:solidFill>
                <a:srgbClr val="FF0000"/>
              </a:solidFill>
            </a:endParaRPr>
          </a:p>
        </p:txBody>
      </p:sp>
      <p:sp>
        <p:nvSpPr>
          <p:cNvPr id="6" name="文本框 5"/>
          <p:cNvSpPr txBox="1"/>
          <p:nvPr/>
        </p:nvSpPr>
        <p:spPr>
          <a:xfrm>
            <a:off x="497298" y="2066315"/>
            <a:ext cx="8193648" cy="3416320"/>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完成</a:t>
            </a:r>
            <a:r>
              <a:rPr lang="en-US" altLang="zh-CN" sz="1600" b="1" dirty="0" smtClean="0"/>
              <a:t>LHAASO</a:t>
            </a:r>
            <a:r>
              <a:rPr lang="zh-CN" altLang="en-US" sz="1600" b="1" dirty="0" smtClean="0"/>
              <a:t>实验的工程任务。需要</a:t>
            </a:r>
            <a:r>
              <a:rPr lang="zh-CN" altLang="zh-CN" sz="1600" b="1" dirty="0" smtClean="0"/>
              <a:t>研制</a:t>
            </a:r>
            <a:r>
              <a:rPr lang="zh-CN" altLang="zh-CN" sz="1600" b="1" dirty="0"/>
              <a:t>专用</a:t>
            </a:r>
            <a:r>
              <a:rPr lang="en-US" altLang="zh-CN" sz="1600" b="1" dirty="0"/>
              <a:t>PMT</a:t>
            </a:r>
            <a:r>
              <a:rPr lang="zh-CN" altLang="zh-CN" sz="1600" b="1" dirty="0"/>
              <a:t>性能测量</a:t>
            </a:r>
            <a:r>
              <a:rPr lang="zh-CN" altLang="zh-CN" sz="1600" b="1" dirty="0" smtClean="0"/>
              <a:t>平台</a:t>
            </a:r>
            <a:r>
              <a:rPr lang="zh-CN" altLang="en-US" sz="1600" b="1" dirty="0" smtClean="0"/>
              <a:t>，并且</a:t>
            </a:r>
            <a:r>
              <a:rPr lang="zh-CN" altLang="zh-CN" sz="1600" b="1" dirty="0" smtClean="0"/>
              <a:t>建立</a:t>
            </a:r>
            <a:r>
              <a:rPr lang="zh-CN" altLang="zh-CN" sz="1600" b="1" dirty="0"/>
              <a:t>新型光电器件测试系统，填补国内</a:t>
            </a:r>
            <a:r>
              <a:rPr lang="zh-CN" altLang="zh-CN" sz="1600" b="1" dirty="0" smtClean="0"/>
              <a:t>空白</a:t>
            </a:r>
            <a:r>
              <a:rPr lang="zh-CN" altLang="en-US" sz="1600" b="1" dirty="0"/>
              <a:t>，</a:t>
            </a:r>
            <a:r>
              <a:rPr lang="zh-CN" altLang="zh-CN" sz="1600" b="1" dirty="0" smtClean="0"/>
              <a:t>培养</a:t>
            </a:r>
            <a:r>
              <a:rPr lang="zh-CN" altLang="zh-CN" sz="1600" b="1" dirty="0"/>
              <a:t>关键技术人才</a:t>
            </a:r>
            <a:r>
              <a:rPr lang="zh-CN" altLang="zh-CN" sz="1600" b="1" dirty="0" smtClean="0"/>
              <a:t>。</a:t>
            </a:r>
            <a:endParaRPr lang="en-US" altLang="zh-CN" sz="1600" b="1" dirty="0" smtClean="0"/>
          </a:p>
          <a:p>
            <a:pPr marL="285750" indent="-285750">
              <a:lnSpc>
                <a:spcPct val="150000"/>
              </a:lnSpc>
              <a:buFont typeface="Wingdings" panose="05000000000000000000" pitchFamily="2" charset="2"/>
              <a:buChar char="l"/>
            </a:pPr>
            <a:endParaRPr lang="en-US" altLang="zh-CN" sz="1600" b="1" dirty="0"/>
          </a:p>
          <a:p>
            <a:pPr marL="285750" indent="-285750">
              <a:lnSpc>
                <a:spcPct val="150000"/>
              </a:lnSpc>
              <a:buFont typeface="Wingdings" panose="05000000000000000000" pitchFamily="2" charset="2"/>
              <a:buChar char="l"/>
            </a:pPr>
            <a:r>
              <a:rPr lang="zh-CN" altLang="en-US" sz="1600" b="1" dirty="0" smtClean="0"/>
              <a:t>在</a:t>
            </a:r>
            <a:r>
              <a:rPr lang="en-US" altLang="zh-CN" sz="1600" b="1" dirty="0" smtClean="0"/>
              <a:t>DAMPE</a:t>
            </a:r>
            <a:r>
              <a:rPr lang="zh-CN" altLang="en-US" sz="1600" b="1" dirty="0" smtClean="0"/>
              <a:t>卫星上天后，应该积极参与探测器的运行维护，研究探测器性能，重点是优化能量标定技术，利用获取的数据开展物理分析工作。</a:t>
            </a:r>
            <a:endParaRPr lang="en-US" altLang="zh-CN" sz="1600" b="1" dirty="0" smtClean="0"/>
          </a:p>
          <a:p>
            <a:pPr marL="285750" indent="-285750">
              <a:lnSpc>
                <a:spcPct val="150000"/>
              </a:lnSpc>
              <a:buFont typeface="Wingdings" panose="05000000000000000000" pitchFamily="2" charset="2"/>
              <a:buChar char="l"/>
            </a:pPr>
            <a:endParaRPr lang="en-US" altLang="zh-CN" sz="1600" b="1" dirty="0"/>
          </a:p>
          <a:p>
            <a:pPr marL="285750" indent="-285750">
              <a:lnSpc>
                <a:spcPct val="150000"/>
              </a:lnSpc>
              <a:buFont typeface="Wingdings" panose="05000000000000000000" pitchFamily="2" charset="2"/>
              <a:buChar char="l"/>
            </a:pPr>
            <a:r>
              <a:rPr lang="zh-CN" altLang="en-US" sz="1600" b="1" dirty="0" smtClean="0"/>
              <a:t>通过人才引进和自主培养方式，建立专业的非加速器物理研究队伍。队伍建立后，集中优势力量，自主或重点参与某个优势项目。在专业队伍建立前，可以参与兄弟单位项目，培养后备人才。</a:t>
            </a:r>
            <a:endParaRPr lang="en-US" altLang="zh-CN" sz="1600" b="1" dirty="0" smtClean="0"/>
          </a:p>
        </p:txBody>
      </p:sp>
    </p:spTree>
    <p:extLst>
      <p:ext uri="{BB962C8B-B14F-4D97-AF65-F5344CB8AC3E}">
        <p14:creationId xmlns:p14="http://schemas.microsoft.com/office/powerpoint/2010/main" val="32882511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4839" y="50539"/>
            <a:ext cx="6607277" cy="714850"/>
          </a:xfrm>
        </p:spPr>
        <p:txBody>
          <a:bodyPr/>
          <a:lstStyle/>
          <a:p>
            <a:r>
              <a:rPr lang="zh-CN" altLang="en-US" dirty="0" smtClean="0"/>
              <a:t>学科团队建设与规划</a:t>
            </a:r>
            <a:r>
              <a:rPr lang="en-US" altLang="zh-CN" dirty="0" smtClean="0"/>
              <a:t>(III)</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47</a:t>
            </a:fld>
            <a:endParaRPr lang="en-US"/>
          </a:p>
        </p:txBody>
      </p:sp>
      <p:sp>
        <p:nvSpPr>
          <p:cNvPr id="5" name="文本框 4"/>
          <p:cNvSpPr txBox="1"/>
          <p:nvPr/>
        </p:nvSpPr>
        <p:spPr>
          <a:xfrm>
            <a:off x="0" y="806298"/>
            <a:ext cx="9188245" cy="664862"/>
          </a:xfrm>
          <a:prstGeom prst="rect">
            <a:avLst/>
          </a:prstGeom>
          <a:noFill/>
        </p:spPr>
        <p:txBody>
          <a:bodyPr wrap="square" rtlCol="0">
            <a:spAutoFit/>
          </a:bodyPr>
          <a:lstStyle/>
          <a:p>
            <a:pPr algn="ctr">
              <a:lnSpc>
                <a:spcPct val="150000"/>
              </a:lnSpc>
            </a:pPr>
            <a:r>
              <a:rPr lang="zh-CN" altLang="en-US" sz="2800" b="1" dirty="0" smtClean="0">
                <a:solidFill>
                  <a:srgbClr val="FF0000"/>
                </a:solidFill>
                <a:sym typeface="Symbol" panose="05050102010706020507" pitchFamily="18" charset="2"/>
              </a:rPr>
              <a:t>核技术运用</a:t>
            </a:r>
            <a:endParaRPr lang="en-US" altLang="zh-CN" sz="2000" b="1" dirty="0" smtClean="0">
              <a:solidFill>
                <a:srgbClr val="7030A0"/>
              </a:solidFill>
              <a:sym typeface="Symbol" panose="05050102010706020507" pitchFamily="18" charset="2"/>
            </a:endParaRPr>
          </a:p>
        </p:txBody>
      </p:sp>
      <p:sp>
        <p:nvSpPr>
          <p:cNvPr id="6" name="文本框 5"/>
          <p:cNvSpPr txBox="1"/>
          <p:nvPr/>
        </p:nvSpPr>
        <p:spPr>
          <a:xfrm>
            <a:off x="775903" y="1741851"/>
            <a:ext cx="7306213" cy="378565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通过人才引进和自主培养，完善队伍结构。</a:t>
            </a:r>
            <a:endParaRPr lang="en-US" altLang="zh-CN" sz="1600" b="1" dirty="0" smtClean="0"/>
          </a:p>
          <a:p>
            <a:pPr marL="285750" indent="-285750">
              <a:lnSpc>
                <a:spcPct val="150000"/>
              </a:lnSpc>
              <a:buFont typeface="Wingdings" panose="05000000000000000000" pitchFamily="2" charset="2"/>
              <a:buChar char="l"/>
            </a:pPr>
            <a:endParaRPr lang="en-US" altLang="zh-CN" sz="1600" b="1" dirty="0"/>
          </a:p>
          <a:p>
            <a:pPr marL="285750" indent="-285750">
              <a:lnSpc>
                <a:spcPct val="150000"/>
              </a:lnSpc>
              <a:buFont typeface="Wingdings" panose="05000000000000000000" pitchFamily="2" charset="2"/>
              <a:buChar char="l"/>
            </a:pPr>
            <a:r>
              <a:rPr lang="zh-CN" altLang="en-US" sz="1600" b="1" dirty="0" smtClean="0"/>
              <a:t>基于完善的慢正电子技术，发展新的实验技术，建立新的实验装置，拓展新的运用领域，如</a:t>
            </a:r>
            <a:r>
              <a:rPr lang="zh-CN" altLang="zh-CN" sz="1600" b="1" dirty="0"/>
              <a:t>半导体、超导体、纳米材料、高分子材料、金属与合金、巨磁阻材料</a:t>
            </a:r>
            <a:r>
              <a:rPr lang="zh-CN" altLang="zh-CN" sz="1600" b="1" dirty="0" smtClean="0"/>
              <a:t>等</a:t>
            </a:r>
            <a:r>
              <a:rPr lang="zh-CN" altLang="en-US" sz="1600" b="1" dirty="0" smtClean="0"/>
              <a:t>。</a:t>
            </a:r>
            <a:endParaRPr lang="en-US" altLang="zh-CN" sz="1600" b="1" dirty="0" smtClean="0"/>
          </a:p>
          <a:p>
            <a:pPr marL="285750" indent="-285750">
              <a:lnSpc>
                <a:spcPct val="150000"/>
              </a:lnSpc>
              <a:buFont typeface="Wingdings" panose="05000000000000000000" pitchFamily="2" charset="2"/>
              <a:buChar char="l"/>
            </a:pPr>
            <a:endParaRPr lang="en-US" altLang="zh-CN" sz="1600" b="1" dirty="0"/>
          </a:p>
          <a:p>
            <a:pPr marL="285750" indent="-285750">
              <a:lnSpc>
                <a:spcPct val="150000"/>
              </a:lnSpc>
              <a:buFont typeface="Wingdings" panose="05000000000000000000" pitchFamily="2" charset="2"/>
              <a:buChar char="l"/>
            </a:pPr>
            <a:r>
              <a:rPr lang="zh-CN" altLang="en-US" sz="1600" b="1" dirty="0" smtClean="0"/>
              <a:t>扩大其他的成果向社会转移，</a:t>
            </a:r>
            <a:r>
              <a:rPr lang="zh-CN" altLang="zh-CN" sz="1600" b="1" dirty="0"/>
              <a:t>计划在宇宙线成像技术、μ子束流与成像、</a:t>
            </a:r>
            <a:r>
              <a:rPr lang="en-US" altLang="zh-CN" sz="1600" b="1" dirty="0"/>
              <a:t>PET</a:t>
            </a:r>
            <a:r>
              <a:rPr lang="zh-CN" altLang="zh-CN" sz="1600" b="1" dirty="0"/>
              <a:t>成像、中子成像等相关方面开展探测器、电子学及数据处理与图像处理等研究，为满足国家安全层面的需求及放射医学方面的发展进行技术与人才储备。</a:t>
            </a:r>
          </a:p>
          <a:p>
            <a:pPr marL="285750" indent="-285750">
              <a:lnSpc>
                <a:spcPct val="150000"/>
              </a:lnSpc>
              <a:buFont typeface="Wingdings" panose="05000000000000000000" pitchFamily="2" charset="2"/>
              <a:buChar char="l"/>
            </a:pPr>
            <a:endParaRPr lang="en-US" altLang="zh-CN" sz="1600" b="1" dirty="0" smtClean="0"/>
          </a:p>
        </p:txBody>
      </p:sp>
    </p:spTree>
    <p:extLst>
      <p:ext uri="{BB962C8B-B14F-4D97-AF65-F5344CB8AC3E}">
        <p14:creationId xmlns:p14="http://schemas.microsoft.com/office/powerpoint/2010/main" val="27438990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未来发展规划</a:t>
            </a:r>
            <a:endParaRPr lang="zh-CN" altLang="en-US" dirty="0"/>
          </a:p>
        </p:txBody>
      </p:sp>
      <p:sp>
        <p:nvSpPr>
          <p:cNvPr id="3" name="内容占位符 2"/>
          <p:cNvSpPr>
            <a:spLocks noGrp="1"/>
          </p:cNvSpPr>
          <p:nvPr>
            <p:ph idx="1"/>
          </p:nvPr>
        </p:nvSpPr>
        <p:spPr/>
        <p:txBody>
          <a:bodyPr/>
          <a:lstStyle/>
          <a:p>
            <a:r>
              <a:rPr lang="zh-CN" altLang="en-US" dirty="0" smtClean="0"/>
              <a:t>提高现有人才队伍的质量</a:t>
            </a:r>
            <a:endParaRPr lang="en-US" altLang="zh-CN" dirty="0" smtClean="0"/>
          </a:p>
          <a:p>
            <a:r>
              <a:rPr lang="zh-CN" altLang="en-US" dirty="0" smtClean="0"/>
              <a:t>引进下一代更年轻的研究人才和队伍</a:t>
            </a:r>
            <a:endParaRPr lang="en-US" altLang="zh-CN" dirty="0" smtClean="0"/>
          </a:p>
          <a:p>
            <a:r>
              <a:rPr lang="zh-CN" altLang="en-US" dirty="0" smtClean="0"/>
              <a:t>在正在运行的大科学装置上如</a:t>
            </a:r>
            <a:r>
              <a:rPr lang="en-US" altLang="zh-CN" dirty="0" smtClean="0"/>
              <a:t>BESIII</a:t>
            </a:r>
            <a:r>
              <a:rPr lang="zh-CN" altLang="en-US" dirty="0" smtClean="0"/>
              <a:t>、</a:t>
            </a:r>
            <a:r>
              <a:rPr lang="en-US" altLang="zh-CN" dirty="0" smtClean="0"/>
              <a:t>ATLAS</a:t>
            </a:r>
            <a:r>
              <a:rPr lang="zh-CN" altLang="en-US" dirty="0" smtClean="0"/>
              <a:t>、</a:t>
            </a:r>
            <a:r>
              <a:rPr lang="en-US" altLang="zh-CN" dirty="0" smtClean="0"/>
              <a:t>STAR</a:t>
            </a:r>
            <a:r>
              <a:rPr lang="zh-CN" altLang="en-US" dirty="0" smtClean="0"/>
              <a:t>等，保持一支强有力的师生队伍，并取得重要成果；</a:t>
            </a:r>
            <a:endParaRPr lang="en-US" altLang="zh-CN" dirty="0" smtClean="0"/>
          </a:p>
          <a:p>
            <a:r>
              <a:rPr lang="zh-CN" altLang="en-US" dirty="0" smtClean="0"/>
              <a:t>对正在建造的大科学工程，完成现有承担的任务，同时对未来数据获取和分析做好准备，</a:t>
            </a:r>
            <a:endParaRPr lang="en-US" altLang="zh-CN" dirty="0" smtClean="0"/>
          </a:p>
          <a:p>
            <a:r>
              <a:rPr lang="zh-CN" altLang="en-US" dirty="0" smtClean="0"/>
              <a:t>继续探索和跟踪新型探测器的发展</a:t>
            </a:r>
            <a:endParaRPr lang="en-US" altLang="zh-CN" dirty="0" smtClean="0"/>
          </a:p>
          <a:p>
            <a:r>
              <a:rPr lang="zh-CN" altLang="en-US" dirty="0" smtClean="0"/>
              <a:t>继续探索新的发展方向，如</a:t>
            </a:r>
            <a:r>
              <a:rPr lang="en-US" altLang="zh-CN" dirty="0" smtClean="0"/>
              <a:t>CEPC</a:t>
            </a:r>
            <a:r>
              <a:rPr lang="zh-CN" altLang="en-US" dirty="0" smtClean="0"/>
              <a:t>， </a:t>
            </a:r>
            <a:r>
              <a:rPr lang="en-US" altLang="zh-CN" dirty="0" err="1" smtClean="0"/>
              <a:t>HIeapa</a:t>
            </a:r>
            <a:r>
              <a:rPr lang="zh-CN" altLang="en-US" dirty="0" smtClean="0"/>
              <a:t>。</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合作交流</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49</a:t>
            </a:fld>
            <a:endParaRPr lang="en-US"/>
          </a:p>
        </p:txBody>
      </p:sp>
      <p:sp>
        <p:nvSpPr>
          <p:cNvPr id="3" name="文本框 2"/>
          <p:cNvSpPr txBox="1"/>
          <p:nvPr/>
        </p:nvSpPr>
        <p:spPr>
          <a:xfrm>
            <a:off x="162234" y="960798"/>
            <a:ext cx="8716296" cy="5909310"/>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dirty="0" smtClean="0"/>
              <a:t>教工和研究</a:t>
            </a:r>
            <a:r>
              <a:rPr lang="zh-CN" altLang="en-US" sz="1600" b="1" dirty="0"/>
              <a:t>生</a:t>
            </a:r>
            <a:r>
              <a:rPr lang="zh-CN" altLang="en-US" sz="1600" b="1" dirty="0" smtClean="0"/>
              <a:t>直接工作于国内外大实验的研究一线，在各研究方向扮演关键性角色，起重要作用。在工作中与知名的专家学者直接接触交流，提升科研</a:t>
            </a:r>
            <a:r>
              <a:rPr lang="zh-CN" altLang="en-US" sz="1600" b="1" dirty="0"/>
              <a:t>工作能力、竞争力和学术</a:t>
            </a:r>
            <a:r>
              <a:rPr lang="zh-CN" altLang="en-US" sz="1600" b="1" dirty="0" smtClean="0"/>
              <a:t>地位。</a:t>
            </a:r>
            <a:endParaRPr lang="en-US" altLang="zh-CN" sz="1600" b="1" dirty="0" smtClean="0"/>
          </a:p>
          <a:p>
            <a:pPr marL="285750" indent="-285750">
              <a:lnSpc>
                <a:spcPct val="150000"/>
              </a:lnSpc>
              <a:buFont typeface="Wingdings" panose="05000000000000000000" pitchFamily="2" charset="2"/>
              <a:buChar char="l"/>
            </a:pPr>
            <a:endParaRPr lang="en-US" altLang="zh-CN" sz="1600" b="1" dirty="0"/>
          </a:p>
          <a:p>
            <a:pPr marL="285750" indent="-285750">
              <a:lnSpc>
                <a:spcPct val="150000"/>
              </a:lnSpc>
              <a:buFont typeface="Wingdings" panose="05000000000000000000" pitchFamily="2" charset="2"/>
              <a:buChar char="l"/>
            </a:pPr>
            <a:r>
              <a:rPr lang="zh-CN" altLang="en-US" sz="1600" b="1" dirty="0" smtClean="0"/>
              <a:t>派遣学生和年轻教工到国内外一流大学</a:t>
            </a:r>
            <a:r>
              <a:rPr lang="en-US" altLang="zh-CN" sz="1600" b="1" dirty="0" smtClean="0"/>
              <a:t>/</a:t>
            </a:r>
            <a:r>
              <a:rPr lang="zh-CN" altLang="en-US" sz="1600" b="1" dirty="0" smtClean="0"/>
              <a:t>实验室进行短期</a:t>
            </a:r>
            <a:r>
              <a:rPr lang="en-US" altLang="zh-CN" sz="1600" b="1" dirty="0" smtClean="0"/>
              <a:t>/</a:t>
            </a:r>
            <a:r>
              <a:rPr lang="zh-CN" altLang="en-US" sz="1600" b="1" dirty="0" smtClean="0"/>
              <a:t>中短期的学术交流互动。鼓励教工和学生参加重要的国际会议并发表演讲。</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与国内外的一流大学</a:t>
            </a:r>
            <a:r>
              <a:rPr lang="en-US" altLang="zh-CN" sz="1600" b="1" dirty="0" smtClean="0"/>
              <a:t>/</a:t>
            </a:r>
            <a:r>
              <a:rPr lang="zh-CN" altLang="en-US" sz="1600" b="1" dirty="0" smtClean="0"/>
              <a:t>实验室开展合作，联合培养研究生，如与</a:t>
            </a:r>
            <a:r>
              <a:rPr lang="en-US" altLang="zh-CN" sz="1600" b="1" dirty="0" smtClean="0"/>
              <a:t>Michigan</a:t>
            </a:r>
            <a:r>
              <a:rPr lang="zh-CN" altLang="en-US" sz="1600" b="1" dirty="0" smtClean="0"/>
              <a:t>大学在</a:t>
            </a:r>
            <a:r>
              <a:rPr lang="en-US" altLang="zh-CN" sz="1600" b="1" dirty="0" smtClean="0"/>
              <a:t>ATLAS</a:t>
            </a:r>
            <a:r>
              <a:rPr lang="zh-CN" altLang="en-US" sz="1600" b="1" dirty="0" smtClean="0"/>
              <a:t>实验和探测器预研制</a:t>
            </a:r>
            <a:r>
              <a:rPr lang="zh-CN" altLang="en-US" sz="1600" b="1" dirty="0"/>
              <a:t>中</a:t>
            </a:r>
            <a:r>
              <a:rPr lang="zh-CN" altLang="en-US" sz="1600" b="1" dirty="0" smtClean="0"/>
              <a:t>的合作、与</a:t>
            </a:r>
            <a:r>
              <a:rPr lang="en-US" altLang="zh-CN" sz="1600" b="1" dirty="0" smtClean="0"/>
              <a:t>LBNL</a:t>
            </a:r>
            <a:r>
              <a:rPr lang="zh-CN" altLang="en-US" sz="1600" b="1" dirty="0" smtClean="0"/>
              <a:t>实验室在</a:t>
            </a:r>
            <a:r>
              <a:rPr lang="en-US" altLang="zh-CN" sz="1600" b="1" dirty="0" smtClean="0"/>
              <a:t>STAR</a:t>
            </a:r>
            <a:r>
              <a:rPr lang="zh-CN" altLang="en-US" sz="1600" b="1" dirty="0" smtClean="0"/>
              <a:t>实验上的合作、基于中法联合实验室与法国马赛打响粒子物理中心、与巴黎六大等在</a:t>
            </a:r>
            <a:r>
              <a:rPr lang="en-US" altLang="zh-CN" sz="1600" b="1" dirty="0" smtClean="0"/>
              <a:t>ATLAS</a:t>
            </a:r>
            <a:r>
              <a:rPr lang="zh-CN" altLang="en-US" sz="1600" b="1" dirty="0" smtClean="0"/>
              <a:t>实验上合作等。</a:t>
            </a:r>
            <a:endParaRPr lang="en-US" altLang="zh-CN" sz="1600" b="1" dirty="0" smtClean="0"/>
          </a:p>
          <a:p>
            <a:pPr>
              <a:lnSpc>
                <a:spcPct val="150000"/>
              </a:lnSpc>
            </a:pPr>
            <a:endParaRPr lang="en-US" altLang="zh-CN" sz="1600" b="1" dirty="0" smtClean="0"/>
          </a:p>
          <a:p>
            <a:pPr marL="285750" indent="-285750">
              <a:lnSpc>
                <a:spcPct val="150000"/>
              </a:lnSpc>
              <a:buFont typeface="Wingdings" panose="05000000000000000000" pitchFamily="2" charset="2"/>
              <a:buChar char="l"/>
            </a:pPr>
            <a:r>
              <a:rPr lang="zh-CN" altLang="en-US" sz="1600" b="1" dirty="0" smtClean="0"/>
              <a:t>定期邀请国内外的知名学者访问科大作学术交流。与理论专业配合，每年至少邀请国内外知名专家学者在科大举行</a:t>
            </a:r>
            <a:r>
              <a:rPr lang="en-US" altLang="zh-CN" sz="1600" b="1" dirty="0" smtClean="0"/>
              <a:t>50</a:t>
            </a:r>
            <a:r>
              <a:rPr lang="zh-CN" altLang="en-US" sz="1600" b="1" dirty="0" smtClean="0"/>
              <a:t>学术交流会或讲座。</a:t>
            </a:r>
            <a:endParaRPr lang="en-US" altLang="zh-CN" sz="1600" b="1" dirty="0" smtClean="0"/>
          </a:p>
          <a:p>
            <a:pPr marL="285750" indent="-285750">
              <a:lnSpc>
                <a:spcPct val="150000"/>
              </a:lnSpc>
              <a:buFont typeface="Wingdings" panose="05000000000000000000" pitchFamily="2" charset="2"/>
              <a:buChar char="l"/>
            </a:pPr>
            <a:endParaRPr lang="en-US" altLang="zh-CN" sz="1600" b="1" dirty="0"/>
          </a:p>
          <a:p>
            <a:pPr marL="285750" indent="-285750">
              <a:lnSpc>
                <a:spcPct val="150000"/>
              </a:lnSpc>
              <a:buFont typeface="Wingdings" panose="05000000000000000000" pitchFamily="2" charset="2"/>
              <a:buChar char="l"/>
            </a:pPr>
            <a:r>
              <a:rPr lang="zh-CN" altLang="en-US" sz="1600" b="1" dirty="0" smtClean="0"/>
              <a:t>每年举办</a:t>
            </a:r>
            <a:r>
              <a:rPr lang="en-US" altLang="zh-CN" sz="1600" b="1" dirty="0" smtClean="0"/>
              <a:t>1-2</a:t>
            </a:r>
            <a:r>
              <a:rPr lang="zh-CN" altLang="en-US" sz="1600" b="1" dirty="0" smtClean="0"/>
              <a:t>个的具有影响力的国际会议，如今年举办</a:t>
            </a:r>
            <a:r>
              <a:rPr lang="en-US" altLang="zh-CN" sz="1600" b="1" dirty="0" smtClean="0"/>
              <a:t>10th</a:t>
            </a:r>
            <a:r>
              <a:rPr lang="zh-CN" altLang="en-US" sz="1600" b="1" dirty="0" smtClean="0"/>
              <a:t> 正负电子国际研讨会、中法联合实验室年会、高亮度正负电子物理研讨会等。</a:t>
            </a:r>
            <a:endParaRPr lang="en-US" altLang="zh-CN" sz="1600" b="1" dirty="0" smtClean="0"/>
          </a:p>
          <a:p>
            <a:endParaRPr lang="en-US" altLang="zh-CN" b="1" dirty="0" smtClean="0"/>
          </a:p>
        </p:txBody>
      </p:sp>
    </p:spTree>
    <p:extLst>
      <p:ext uri="{BB962C8B-B14F-4D97-AF65-F5344CB8AC3E}">
        <p14:creationId xmlns:p14="http://schemas.microsoft.com/office/powerpoint/2010/main" val="3807770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47812"/>
            <a:ext cx="9110800" cy="714850"/>
          </a:xfrm>
        </p:spPr>
        <p:txBody>
          <a:bodyPr/>
          <a:lstStyle/>
          <a:p>
            <a:r>
              <a:rPr lang="zh-CN" altLang="en-US" dirty="0" smtClean="0">
                <a:latin typeface="华文楷体" panose="02010600040101010101" pitchFamily="2" charset="-122"/>
                <a:ea typeface="华文楷体" panose="02010600040101010101" pitchFamily="2" charset="-122"/>
              </a:rPr>
              <a:t>研究方向</a:t>
            </a:r>
            <a:endParaRPr lang="zh-CN" altLang="en-US" dirty="0">
              <a:latin typeface="华文楷体" panose="02010600040101010101" pitchFamily="2" charset="-122"/>
              <a:ea typeface="华文楷体" panose="02010600040101010101" pitchFamily="2" charset="-122"/>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5</a:t>
            </a:fld>
            <a:endParaRPr lang="en-US" dirty="0"/>
          </a:p>
        </p:txBody>
      </p:sp>
      <p:grpSp>
        <p:nvGrpSpPr>
          <p:cNvPr id="13" name="组合 12"/>
          <p:cNvGrpSpPr/>
          <p:nvPr/>
        </p:nvGrpSpPr>
        <p:grpSpPr>
          <a:xfrm>
            <a:off x="1061264" y="1102262"/>
            <a:ext cx="1855433" cy="1908699"/>
            <a:chOff x="479765" y="2065537"/>
            <a:chExt cx="1855433" cy="1908699"/>
          </a:xfrm>
        </p:grpSpPr>
        <p:sp>
          <p:nvSpPr>
            <p:cNvPr id="6" name="椭圆 5"/>
            <p:cNvSpPr/>
            <p:nvPr/>
          </p:nvSpPr>
          <p:spPr>
            <a:xfrm>
              <a:off x="479765" y="2065537"/>
              <a:ext cx="1855433" cy="1908699"/>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93627" y="2201661"/>
              <a:ext cx="1227707" cy="400110"/>
            </a:xfrm>
            <a:prstGeom prst="rect">
              <a:avLst/>
            </a:prstGeom>
            <a:noFill/>
            <a:ln>
              <a:noFill/>
            </a:ln>
          </p:spPr>
          <p:txBody>
            <a:bodyPr wrap="square" rtlCol="0">
              <a:spAutoFit/>
            </a:bodyPr>
            <a:lstStyle/>
            <a:p>
              <a:r>
                <a:rPr lang="zh-CN" altLang="en-US" sz="2000" b="1" dirty="0">
                  <a:solidFill>
                    <a:srgbClr val="0000FF"/>
                  </a:solidFill>
                  <a:latin typeface="华文楷体" panose="02010600040101010101" pitchFamily="2" charset="-122"/>
                  <a:ea typeface="华文楷体" panose="02010600040101010101" pitchFamily="2" charset="-122"/>
                </a:rPr>
                <a:t>唯象理论</a:t>
              </a:r>
              <a:endParaRPr lang="zh-CN" altLang="en-US" sz="2000" dirty="0">
                <a:latin typeface="华文楷体" panose="02010600040101010101" pitchFamily="2" charset="-122"/>
                <a:ea typeface="华文楷体" panose="02010600040101010101" pitchFamily="2" charset="-122"/>
              </a:endParaRPr>
            </a:p>
          </p:txBody>
        </p:sp>
      </p:grpSp>
      <p:grpSp>
        <p:nvGrpSpPr>
          <p:cNvPr id="14" name="组合 13"/>
          <p:cNvGrpSpPr/>
          <p:nvPr/>
        </p:nvGrpSpPr>
        <p:grpSpPr>
          <a:xfrm>
            <a:off x="3757131" y="2533128"/>
            <a:ext cx="2361462" cy="2336146"/>
            <a:chOff x="5428694" y="1247312"/>
            <a:chExt cx="1855433" cy="1908699"/>
          </a:xfrm>
        </p:grpSpPr>
        <p:sp>
          <p:nvSpPr>
            <p:cNvPr id="8" name="椭圆 7"/>
            <p:cNvSpPr/>
            <p:nvPr/>
          </p:nvSpPr>
          <p:spPr>
            <a:xfrm>
              <a:off x="5428694" y="1247312"/>
              <a:ext cx="1855433" cy="1908699"/>
            </a:xfrm>
            <a:prstGeom prst="ellipse">
              <a:avLst/>
            </a:prstGeom>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5816118" y="1437661"/>
              <a:ext cx="1289483" cy="400110"/>
            </a:xfrm>
            <a:prstGeom prst="rect">
              <a:avLst/>
            </a:prstGeom>
            <a:noFill/>
            <a:ln w="34925">
              <a:noFill/>
            </a:ln>
          </p:spPr>
          <p:txBody>
            <a:bodyPr wrap="square" rtlCol="0">
              <a:spAutoFit/>
            </a:bodyPr>
            <a:lstStyle/>
            <a:p>
              <a:r>
                <a:rPr lang="zh-CN" altLang="en-US" sz="2000" b="1" dirty="0" smtClean="0">
                  <a:solidFill>
                    <a:srgbClr val="0000FF"/>
                  </a:solidFill>
                  <a:latin typeface="华文楷体" panose="02010600040101010101" pitchFamily="2" charset="-122"/>
                  <a:ea typeface="华文楷体" panose="02010600040101010101" pitchFamily="2" charset="-122"/>
                </a:rPr>
                <a:t>物理研究</a:t>
              </a:r>
              <a:endParaRPr lang="zh-CN" altLang="en-US" sz="2000" b="1" dirty="0">
                <a:solidFill>
                  <a:srgbClr val="0000FF"/>
                </a:solidFill>
                <a:latin typeface="华文楷体" panose="02010600040101010101" pitchFamily="2" charset="-122"/>
                <a:ea typeface="华文楷体" panose="02010600040101010101" pitchFamily="2" charset="-122"/>
              </a:endParaRPr>
            </a:p>
          </p:txBody>
        </p:sp>
      </p:grpSp>
      <p:grpSp>
        <p:nvGrpSpPr>
          <p:cNvPr id="15" name="组合 14"/>
          <p:cNvGrpSpPr/>
          <p:nvPr/>
        </p:nvGrpSpPr>
        <p:grpSpPr>
          <a:xfrm>
            <a:off x="6750333" y="1039533"/>
            <a:ext cx="1855433" cy="1908699"/>
            <a:chOff x="2893010" y="3120500"/>
            <a:chExt cx="1855433" cy="1908699"/>
          </a:xfrm>
        </p:grpSpPr>
        <p:sp>
          <p:nvSpPr>
            <p:cNvPr id="5" name="椭圆 4"/>
            <p:cNvSpPr/>
            <p:nvPr/>
          </p:nvSpPr>
          <p:spPr>
            <a:xfrm>
              <a:off x="2893010" y="3120500"/>
              <a:ext cx="1855433" cy="1908699"/>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3492991" y="3208530"/>
              <a:ext cx="807130" cy="400110"/>
            </a:xfrm>
            <a:prstGeom prst="rect">
              <a:avLst/>
            </a:prstGeom>
            <a:noFill/>
            <a:ln>
              <a:noFill/>
            </a:ln>
          </p:spPr>
          <p:txBody>
            <a:bodyPr wrap="square" rtlCol="0">
              <a:spAutoFit/>
            </a:bodyPr>
            <a:lstStyle/>
            <a:p>
              <a:r>
                <a:rPr lang="zh-CN" altLang="en-US" sz="2000" b="1" dirty="0" smtClean="0">
                  <a:solidFill>
                    <a:srgbClr val="0000FF"/>
                  </a:solidFill>
                  <a:latin typeface="华文楷体" panose="02010600040101010101" pitchFamily="2" charset="-122"/>
                  <a:ea typeface="华文楷体" panose="02010600040101010101" pitchFamily="2" charset="-122"/>
                </a:rPr>
                <a:t>软件</a:t>
              </a:r>
              <a:endParaRPr lang="zh-CN" altLang="en-US" sz="2000" b="1" dirty="0">
                <a:latin typeface="华文楷体" panose="02010600040101010101" pitchFamily="2" charset="-122"/>
                <a:ea typeface="华文楷体" panose="02010600040101010101" pitchFamily="2" charset="-122"/>
              </a:endParaRPr>
            </a:p>
          </p:txBody>
        </p:sp>
      </p:grpSp>
      <p:grpSp>
        <p:nvGrpSpPr>
          <p:cNvPr id="16" name="组合 15"/>
          <p:cNvGrpSpPr/>
          <p:nvPr/>
        </p:nvGrpSpPr>
        <p:grpSpPr>
          <a:xfrm>
            <a:off x="1269958" y="4340371"/>
            <a:ext cx="1855433" cy="1908699"/>
            <a:chOff x="6147785" y="4092628"/>
            <a:chExt cx="1855433" cy="1908699"/>
          </a:xfrm>
        </p:grpSpPr>
        <p:sp>
          <p:nvSpPr>
            <p:cNvPr id="7" name="椭圆 6"/>
            <p:cNvSpPr/>
            <p:nvPr/>
          </p:nvSpPr>
          <p:spPr>
            <a:xfrm>
              <a:off x="6147785" y="4092628"/>
              <a:ext cx="1855433" cy="1908699"/>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602024" y="4229042"/>
              <a:ext cx="1100832" cy="400110"/>
            </a:xfrm>
            <a:prstGeom prst="rect">
              <a:avLst/>
            </a:prstGeom>
            <a:noFill/>
            <a:ln>
              <a:noFill/>
            </a:ln>
          </p:spPr>
          <p:txBody>
            <a:bodyPr wrap="square" rtlCol="0">
              <a:spAutoFit/>
            </a:bodyPr>
            <a:lstStyle/>
            <a:p>
              <a:r>
                <a:rPr lang="zh-CN" altLang="en-US" sz="2000" b="1" dirty="0" smtClean="0">
                  <a:solidFill>
                    <a:srgbClr val="0000FF"/>
                  </a:solidFill>
                  <a:latin typeface="华文楷体" panose="02010600040101010101" pitchFamily="2" charset="-122"/>
                  <a:ea typeface="华文楷体" panose="02010600040101010101" pitchFamily="2" charset="-122"/>
                </a:rPr>
                <a:t>探测器</a:t>
              </a:r>
              <a:endParaRPr lang="zh-CN" altLang="en-US" sz="2000" dirty="0">
                <a:latin typeface="华文楷体" panose="02010600040101010101" pitchFamily="2" charset="-122"/>
                <a:ea typeface="华文楷体" panose="02010600040101010101" pitchFamily="2" charset="-122"/>
              </a:endParaRPr>
            </a:p>
          </p:txBody>
        </p:sp>
      </p:grpSp>
      <p:grpSp>
        <p:nvGrpSpPr>
          <p:cNvPr id="21" name="组合 20"/>
          <p:cNvGrpSpPr/>
          <p:nvPr/>
        </p:nvGrpSpPr>
        <p:grpSpPr>
          <a:xfrm>
            <a:off x="3057310" y="1083330"/>
            <a:ext cx="3727547" cy="1307100"/>
            <a:chOff x="5183411" y="4637262"/>
            <a:chExt cx="3727547" cy="1307100"/>
          </a:xfrm>
        </p:grpSpPr>
        <p:sp>
          <p:nvSpPr>
            <p:cNvPr id="17" name="圆角矩形 16"/>
            <p:cNvSpPr/>
            <p:nvPr/>
          </p:nvSpPr>
          <p:spPr>
            <a:xfrm>
              <a:off x="6399331" y="4637262"/>
              <a:ext cx="2511627" cy="418262"/>
            </a:xfrm>
            <a:prstGeom prst="round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b="1" dirty="0" smtClean="0">
                  <a:solidFill>
                    <a:srgbClr val="FF0000"/>
                  </a:solidFill>
                  <a:latin typeface="华文楷体" panose="02010600040101010101" pitchFamily="2" charset="-122"/>
                  <a:ea typeface="华文楷体" panose="02010600040101010101" pitchFamily="2" charset="-122"/>
                </a:rPr>
                <a:t>加速器：</a:t>
              </a:r>
              <a:r>
                <a:rPr lang="zh-CN" altLang="en-US" sz="2000" b="1" dirty="0" smtClean="0">
                  <a:solidFill>
                    <a:srgbClr val="FF0000"/>
                  </a:solidFill>
                  <a:latin typeface="华文楷体" panose="02010600040101010101" pitchFamily="2" charset="-122"/>
                  <a:ea typeface="华文楷体" panose="02010600040101010101" pitchFamily="2" charset="-122"/>
                </a:rPr>
                <a:t>深入、全面</a:t>
              </a:r>
              <a:endParaRPr lang="zh-CN" altLang="en-US" sz="2000" b="1" dirty="0">
                <a:solidFill>
                  <a:srgbClr val="FF0000"/>
                </a:solidFill>
                <a:latin typeface="华文楷体" panose="02010600040101010101" pitchFamily="2" charset="-122"/>
                <a:ea typeface="华文楷体" panose="02010600040101010101" pitchFamily="2" charset="-122"/>
              </a:endParaRPr>
            </a:p>
          </p:txBody>
        </p:sp>
        <p:sp>
          <p:nvSpPr>
            <p:cNvPr id="18" name="圆角矩形 17"/>
            <p:cNvSpPr/>
            <p:nvPr/>
          </p:nvSpPr>
          <p:spPr>
            <a:xfrm>
              <a:off x="5499926" y="5078003"/>
              <a:ext cx="3237307" cy="418262"/>
            </a:xfrm>
            <a:prstGeom prst="round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b="1" dirty="0">
                  <a:solidFill>
                    <a:srgbClr val="0000FF"/>
                  </a:solidFill>
                  <a:latin typeface="华文楷体" panose="02010600040101010101" pitchFamily="2" charset="-122"/>
                  <a:ea typeface="华文楷体" panose="02010600040101010101" pitchFamily="2" charset="-122"/>
                </a:rPr>
                <a:t>空间</a:t>
              </a:r>
              <a:r>
                <a:rPr lang="en-US" altLang="zh-CN" sz="2000" b="1" dirty="0" smtClean="0">
                  <a:solidFill>
                    <a:srgbClr val="0000FF"/>
                  </a:solidFill>
                  <a:latin typeface="华文楷体" panose="02010600040101010101" pitchFamily="2" charset="-122"/>
                  <a:ea typeface="华文楷体" panose="02010600040101010101" pitchFamily="2" charset="-122"/>
                </a:rPr>
                <a:t>/</a:t>
              </a:r>
              <a:r>
                <a:rPr lang="zh-CN" altLang="en-US" sz="2000" b="1" dirty="0" smtClean="0">
                  <a:solidFill>
                    <a:srgbClr val="0000FF"/>
                  </a:solidFill>
                  <a:latin typeface="华文楷体" panose="02010600040101010101" pitchFamily="2" charset="-122"/>
                  <a:ea typeface="华文楷体" panose="02010600040101010101" pitchFamily="2" charset="-122"/>
                </a:rPr>
                <a:t>高海拔：起步、良好</a:t>
              </a:r>
              <a:endParaRPr lang="zh-CN" altLang="en-US" sz="2000" b="1" dirty="0">
                <a:solidFill>
                  <a:srgbClr val="0000FF"/>
                </a:solidFill>
                <a:latin typeface="华文楷体" panose="02010600040101010101" pitchFamily="2" charset="-122"/>
                <a:ea typeface="华文楷体" panose="02010600040101010101" pitchFamily="2" charset="-122"/>
              </a:endParaRPr>
            </a:p>
          </p:txBody>
        </p:sp>
        <p:sp>
          <p:nvSpPr>
            <p:cNvPr id="20" name="圆角矩形 19"/>
            <p:cNvSpPr/>
            <p:nvPr/>
          </p:nvSpPr>
          <p:spPr>
            <a:xfrm>
              <a:off x="5183411" y="5526100"/>
              <a:ext cx="3316071" cy="418262"/>
            </a:xfrm>
            <a:prstGeom prst="round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b="1" dirty="0" smtClean="0">
                  <a:solidFill>
                    <a:schemeClr val="tx1"/>
                  </a:solidFill>
                  <a:latin typeface="华文楷体" panose="02010600040101010101" pitchFamily="2" charset="-122"/>
                  <a:ea typeface="华文楷体" panose="02010600040101010101" pitchFamily="2" charset="-122"/>
                </a:rPr>
                <a:t>地下实验：薄弱、缺乏队伍</a:t>
              </a:r>
              <a:endParaRPr lang="zh-CN" altLang="en-US" sz="2000" b="1" dirty="0">
                <a:solidFill>
                  <a:schemeClr val="tx1"/>
                </a:solidFill>
                <a:latin typeface="华文楷体" panose="02010600040101010101" pitchFamily="2" charset="-122"/>
                <a:ea typeface="华文楷体" panose="02010600040101010101" pitchFamily="2" charset="-122"/>
              </a:endParaRPr>
            </a:p>
          </p:txBody>
        </p:sp>
      </p:grpSp>
      <p:sp>
        <p:nvSpPr>
          <p:cNvPr id="23" name="上箭头 22"/>
          <p:cNvSpPr/>
          <p:nvPr/>
        </p:nvSpPr>
        <p:spPr>
          <a:xfrm rot="3600000">
            <a:off x="3294468" y="4063979"/>
            <a:ext cx="409997" cy="1068403"/>
          </a:xfrm>
          <a:prstGeom prst="upArrow">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6831367" y="4307005"/>
            <a:ext cx="1855433" cy="1908699"/>
            <a:chOff x="6147785" y="4092628"/>
            <a:chExt cx="1855433" cy="1908699"/>
          </a:xfrm>
        </p:grpSpPr>
        <p:sp>
          <p:nvSpPr>
            <p:cNvPr id="25" name="椭圆 24"/>
            <p:cNvSpPr/>
            <p:nvPr/>
          </p:nvSpPr>
          <p:spPr>
            <a:xfrm>
              <a:off x="6147785" y="4092628"/>
              <a:ext cx="1855433" cy="1908699"/>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6332137" y="4270061"/>
              <a:ext cx="1486727" cy="400110"/>
            </a:xfrm>
            <a:prstGeom prst="rect">
              <a:avLst/>
            </a:prstGeom>
            <a:noFill/>
          </p:spPr>
          <p:txBody>
            <a:bodyPr wrap="square" rtlCol="0">
              <a:spAutoFit/>
            </a:bodyPr>
            <a:lstStyle/>
            <a:p>
              <a:r>
                <a:rPr lang="zh-CN" altLang="en-US" sz="2000" b="1" dirty="0" smtClean="0">
                  <a:solidFill>
                    <a:srgbClr val="0000FF"/>
                  </a:solidFill>
                  <a:latin typeface="华文楷体" panose="02010600040101010101" pitchFamily="2" charset="-122"/>
                  <a:ea typeface="华文楷体" panose="02010600040101010101" pitchFamily="2" charset="-122"/>
                </a:rPr>
                <a:t>核技术运用</a:t>
              </a:r>
              <a:endParaRPr lang="zh-CN" altLang="en-US" sz="2000" dirty="0">
                <a:latin typeface="华文楷体" panose="02010600040101010101" pitchFamily="2" charset="-122"/>
                <a:ea typeface="华文楷体" panose="02010600040101010101" pitchFamily="2" charset="-122"/>
              </a:endParaRPr>
            </a:p>
          </p:txBody>
        </p:sp>
      </p:grpSp>
      <p:sp>
        <p:nvSpPr>
          <p:cNvPr id="27" name="上箭头 26"/>
          <p:cNvSpPr/>
          <p:nvPr/>
        </p:nvSpPr>
        <p:spPr>
          <a:xfrm rot="3300000" flipV="1">
            <a:off x="6260904" y="2287043"/>
            <a:ext cx="402310" cy="1113077"/>
          </a:xfrm>
          <a:prstGeom prst="upArrow">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9" name="左右箭头 28"/>
          <p:cNvSpPr/>
          <p:nvPr/>
        </p:nvSpPr>
        <p:spPr>
          <a:xfrm rot="1800000">
            <a:off x="2750932" y="2672406"/>
            <a:ext cx="1221752" cy="366072"/>
          </a:xfrm>
          <a:prstGeom prst="leftRightArrow">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0" name="上箭头 29"/>
          <p:cNvSpPr/>
          <p:nvPr/>
        </p:nvSpPr>
        <p:spPr>
          <a:xfrm flipV="1">
            <a:off x="7484347" y="3010960"/>
            <a:ext cx="488796" cy="1276065"/>
          </a:xfrm>
          <a:prstGeom prst="upArrow">
            <a:avLst>
              <a:gd name="adj1" fmla="val 43050"/>
              <a:gd name="adj2" fmla="val 50000"/>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1" name="上箭头 30"/>
          <p:cNvSpPr/>
          <p:nvPr/>
        </p:nvSpPr>
        <p:spPr>
          <a:xfrm rot="5400000">
            <a:off x="4773379" y="3454262"/>
            <a:ext cx="409997" cy="3705976"/>
          </a:xfrm>
          <a:prstGeom prst="upArrow">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637951" y="5963268"/>
            <a:ext cx="4599822" cy="461665"/>
          </a:xfrm>
          <a:prstGeom prst="rect">
            <a:avLst/>
          </a:prstGeom>
          <a:noFill/>
        </p:spPr>
        <p:txBody>
          <a:bodyPr wrap="square" rtlCol="0">
            <a:spAutoFit/>
          </a:bodyPr>
          <a:lstStyle/>
          <a:p>
            <a:pPr algn="ctr"/>
            <a:r>
              <a:rPr lang="zh-CN" altLang="en-US" sz="2400" b="1" dirty="0" smtClean="0">
                <a:solidFill>
                  <a:srgbClr val="FF0000"/>
                </a:solidFill>
                <a:latin typeface="华文楷体" panose="02010600040101010101" pitchFamily="2" charset="-122"/>
                <a:ea typeface="华文楷体" panose="02010600040101010101" pitchFamily="2" charset="-122"/>
              </a:rPr>
              <a:t>基础扎实、具备完整的研究方向</a:t>
            </a:r>
            <a:endParaRPr lang="zh-CN" altLang="en-US" sz="2400" b="1" dirty="0">
              <a:solidFill>
                <a:srgbClr val="FF0000"/>
              </a:solidFill>
              <a:latin typeface="华文楷体" panose="02010600040101010101" pitchFamily="2" charset="-122"/>
              <a:ea typeface="华文楷体" panose="02010600040101010101" pitchFamily="2" charset="-122"/>
            </a:endParaRPr>
          </a:p>
        </p:txBody>
      </p:sp>
      <p:sp>
        <p:nvSpPr>
          <p:cNvPr id="33" name="文本框 32"/>
          <p:cNvSpPr txBox="1"/>
          <p:nvPr/>
        </p:nvSpPr>
        <p:spPr>
          <a:xfrm>
            <a:off x="3965825" y="3277767"/>
            <a:ext cx="1910518" cy="1200329"/>
          </a:xfrm>
          <a:prstGeom prst="rect">
            <a:avLst/>
          </a:prstGeom>
          <a:noFill/>
        </p:spPr>
        <p:txBody>
          <a:bodyPr wrap="square" rtlCol="0">
            <a:spAutoFit/>
          </a:bodyPr>
          <a:lstStyle/>
          <a:p>
            <a:pPr algn="ctr"/>
            <a:r>
              <a:rPr lang="zh-CN" altLang="en-US" dirty="0">
                <a:latin typeface="华文楷体" panose="02010600040101010101" pitchFamily="2" charset="-122"/>
                <a:ea typeface="华文楷体" panose="02010600040101010101" pitchFamily="2" charset="-122"/>
              </a:rPr>
              <a:t>具备</a:t>
            </a:r>
            <a:r>
              <a:rPr lang="zh-CN" altLang="en-US" dirty="0" smtClean="0">
                <a:latin typeface="华文楷体" panose="02010600040101010101" pitchFamily="2" charset="-122"/>
                <a:ea typeface="华文楷体" panose="02010600040101010101" pitchFamily="2" charset="-122"/>
              </a:rPr>
              <a:t>物理原创性，能够独立承担物理课题，制定实验计划等</a:t>
            </a:r>
            <a:endParaRPr lang="zh-CN" altLang="en-US" dirty="0">
              <a:latin typeface="华文楷体" panose="02010600040101010101" pitchFamily="2" charset="-122"/>
              <a:ea typeface="华文楷体" panose="02010600040101010101" pitchFamily="2" charset="-122"/>
            </a:endParaRPr>
          </a:p>
        </p:txBody>
      </p:sp>
      <p:sp>
        <p:nvSpPr>
          <p:cNvPr id="34" name="文本框 33"/>
          <p:cNvSpPr txBox="1"/>
          <p:nvPr/>
        </p:nvSpPr>
        <p:spPr>
          <a:xfrm>
            <a:off x="6842509" y="1621051"/>
            <a:ext cx="1671079" cy="923330"/>
          </a:xfrm>
          <a:prstGeom prst="rect">
            <a:avLst/>
          </a:prstGeom>
          <a:noFill/>
        </p:spPr>
        <p:txBody>
          <a:bodyPr wrap="square" rtlCol="0">
            <a:spAutoFit/>
          </a:bodyPr>
          <a:lstStyle/>
          <a:p>
            <a:pPr algn="ctr"/>
            <a:r>
              <a:rPr lang="zh-CN" altLang="en-US" dirty="0" smtClean="0">
                <a:latin typeface="华文楷体" panose="02010600040101010101" pitchFamily="2" charset="-122"/>
                <a:ea typeface="华文楷体" panose="02010600040101010101" pitchFamily="2" charset="-122"/>
              </a:rPr>
              <a:t>开发相应大型模拟、重建、刻度等软件</a:t>
            </a:r>
            <a:endParaRPr lang="zh-CN" altLang="en-US" dirty="0">
              <a:latin typeface="华文楷体" panose="02010600040101010101" pitchFamily="2" charset="-122"/>
              <a:ea typeface="华文楷体" panose="02010600040101010101" pitchFamily="2" charset="-122"/>
            </a:endParaRPr>
          </a:p>
        </p:txBody>
      </p:sp>
      <p:sp>
        <p:nvSpPr>
          <p:cNvPr id="35" name="文本框 34"/>
          <p:cNvSpPr txBox="1"/>
          <p:nvPr/>
        </p:nvSpPr>
        <p:spPr>
          <a:xfrm>
            <a:off x="1407337" y="4906595"/>
            <a:ext cx="1580673" cy="1200329"/>
          </a:xfrm>
          <a:prstGeom prst="rect">
            <a:avLst/>
          </a:prstGeom>
          <a:noFill/>
        </p:spPr>
        <p:txBody>
          <a:bodyPr wrap="square" rtlCol="0">
            <a:spAutoFit/>
          </a:bodyPr>
          <a:lstStyle/>
          <a:p>
            <a:pPr algn="ctr"/>
            <a:r>
              <a:rPr lang="zh-CN" altLang="en-US" dirty="0" smtClean="0">
                <a:latin typeface="华文楷体" panose="02010600040101010101" pitchFamily="2" charset="-122"/>
                <a:ea typeface="华文楷体" panose="02010600040101010101" pitchFamily="2" charset="-122"/>
              </a:rPr>
              <a:t>研发、设计、建造，具备承担大科学工程能力</a:t>
            </a:r>
            <a:endParaRPr lang="zh-CN" altLang="en-US" dirty="0">
              <a:latin typeface="华文楷体" panose="02010600040101010101" pitchFamily="2" charset="-122"/>
              <a:ea typeface="华文楷体" panose="02010600040101010101" pitchFamily="2" charset="-122"/>
            </a:endParaRPr>
          </a:p>
        </p:txBody>
      </p:sp>
      <p:sp>
        <p:nvSpPr>
          <p:cNvPr id="36" name="文本框 35"/>
          <p:cNvSpPr txBox="1"/>
          <p:nvPr/>
        </p:nvSpPr>
        <p:spPr>
          <a:xfrm>
            <a:off x="6895501" y="4940647"/>
            <a:ext cx="1791299" cy="923330"/>
          </a:xfrm>
          <a:prstGeom prst="rect">
            <a:avLst/>
          </a:prstGeom>
          <a:noFill/>
        </p:spPr>
        <p:txBody>
          <a:bodyPr wrap="square" rtlCol="0">
            <a:spAutoFit/>
          </a:bodyPr>
          <a:lstStyle/>
          <a:p>
            <a:pPr algn="ctr"/>
            <a:r>
              <a:rPr lang="zh-CN" altLang="en-US" dirty="0" smtClean="0">
                <a:latin typeface="华文楷体" panose="02010600040101010101" pitchFamily="2" charset="-122"/>
                <a:ea typeface="华文楷体" panose="02010600040101010101" pitchFamily="2" charset="-122"/>
              </a:rPr>
              <a:t>建立实验装置，拓展运用</a:t>
            </a:r>
            <a:r>
              <a:rPr lang="zh-CN" altLang="en-US" dirty="0">
                <a:latin typeface="华文楷体" panose="02010600040101010101" pitchFamily="2" charset="-122"/>
                <a:ea typeface="华文楷体" panose="02010600040101010101" pitchFamily="2" charset="-122"/>
              </a:rPr>
              <a:t>领域</a:t>
            </a:r>
            <a:r>
              <a:rPr lang="zh-CN" altLang="en-US" dirty="0" smtClean="0">
                <a:latin typeface="华文楷体" panose="02010600040101010101" pitchFamily="2" charset="-122"/>
                <a:ea typeface="华文楷体" panose="02010600040101010101" pitchFamily="2" charset="-122"/>
              </a:rPr>
              <a:t>，运用</a:t>
            </a:r>
            <a:r>
              <a:rPr lang="zh-CN" altLang="en-US" dirty="0">
                <a:latin typeface="华文楷体" panose="02010600040101010101" pitchFamily="2" charset="-122"/>
                <a:ea typeface="华文楷体" panose="02010600040101010101" pitchFamily="2" charset="-122"/>
              </a:rPr>
              <a:t>于交叉</a:t>
            </a:r>
            <a:r>
              <a:rPr lang="zh-CN" altLang="en-US" dirty="0" smtClean="0">
                <a:latin typeface="华文楷体" panose="02010600040101010101" pitchFamily="2" charset="-122"/>
                <a:ea typeface="华文楷体" panose="02010600040101010101" pitchFamily="2" charset="-122"/>
              </a:rPr>
              <a:t>学科</a:t>
            </a:r>
            <a:endParaRPr lang="en-US" altLang="zh-CN" dirty="0">
              <a:latin typeface="华文楷体" panose="02010600040101010101" pitchFamily="2" charset="-122"/>
              <a:ea typeface="华文楷体" panose="02010600040101010101" pitchFamily="2" charset="-122"/>
            </a:endParaRPr>
          </a:p>
        </p:txBody>
      </p:sp>
      <p:sp>
        <p:nvSpPr>
          <p:cNvPr id="37" name="文本框 36"/>
          <p:cNvSpPr txBox="1"/>
          <p:nvPr/>
        </p:nvSpPr>
        <p:spPr>
          <a:xfrm>
            <a:off x="1210220" y="1634299"/>
            <a:ext cx="1541569" cy="1200329"/>
          </a:xfrm>
          <a:prstGeom prst="rect">
            <a:avLst/>
          </a:prstGeom>
          <a:noFill/>
        </p:spPr>
        <p:txBody>
          <a:bodyPr wrap="square" rtlCol="0">
            <a:spAutoFit/>
          </a:bodyPr>
          <a:lstStyle/>
          <a:p>
            <a:pPr algn="ctr"/>
            <a:r>
              <a:rPr lang="zh-CN" altLang="en-US" dirty="0" smtClean="0">
                <a:latin typeface="华文楷体" panose="02010600040101010101" pitchFamily="2" charset="-122"/>
                <a:ea typeface="华文楷体" panose="02010600040101010101" pitchFamily="2" charset="-122"/>
              </a:rPr>
              <a:t>精密结合实验，理解实验结果、指导实验研究</a:t>
            </a:r>
            <a:endParaRPr lang="zh-CN" altLang="en-US"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27808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9" grpId="0" animBg="1"/>
      <p:bldP spid="30" grpId="0" animBg="1"/>
      <p:bldP spid="31" grpId="0" animBg="1"/>
      <p:bldP spid="32" grpId="0"/>
      <p:bldP spid="33" grpId="0"/>
      <p:bldP spid="34" grpId="0"/>
      <p:bldP spid="35" grpId="0"/>
      <p:bldP spid="36"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优势方向的凝练与发展</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50</a:t>
            </a:fld>
            <a:endParaRPr lang="en-US"/>
          </a:p>
        </p:txBody>
      </p:sp>
    </p:spTree>
    <p:extLst>
      <p:ext uri="{BB962C8B-B14F-4D97-AF65-F5344CB8AC3E}">
        <p14:creationId xmlns:p14="http://schemas.microsoft.com/office/powerpoint/2010/main" val="40107462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新兴交叉方向的布局与</a:t>
            </a:r>
            <a:r>
              <a:rPr lang="zh-CN" altLang="en-US" dirty="0"/>
              <a:t>培育</a:t>
            </a:r>
          </a:p>
        </p:txBody>
      </p:sp>
      <p:sp>
        <p:nvSpPr>
          <p:cNvPr id="4" name="灯片编号占位符 3"/>
          <p:cNvSpPr>
            <a:spLocks noGrp="1"/>
          </p:cNvSpPr>
          <p:nvPr>
            <p:ph type="sldNum" sz="quarter" idx="12"/>
          </p:nvPr>
        </p:nvSpPr>
        <p:spPr/>
        <p:txBody>
          <a:bodyPr/>
          <a:lstStyle/>
          <a:p>
            <a:fld id="{C973300C-797F-D148-A78D-320196FBAF04}" type="slidenum">
              <a:rPr lang="en-US" smtClean="0"/>
              <a:pPr/>
              <a:t>51</a:t>
            </a:fld>
            <a:endParaRPr lang="en-US"/>
          </a:p>
        </p:txBody>
      </p:sp>
      <p:sp>
        <p:nvSpPr>
          <p:cNvPr id="3" name="文本框 2"/>
          <p:cNvSpPr txBox="1"/>
          <p:nvPr/>
        </p:nvSpPr>
        <p:spPr>
          <a:xfrm>
            <a:off x="1327355" y="1991032"/>
            <a:ext cx="6725264" cy="923330"/>
          </a:xfrm>
          <a:prstGeom prst="rect">
            <a:avLst/>
          </a:prstGeom>
          <a:noFill/>
        </p:spPr>
        <p:txBody>
          <a:bodyPr wrap="square" rtlCol="0">
            <a:spAutoFit/>
          </a:bodyPr>
          <a:lstStyle/>
          <a:p>
            <a:r>
              <a:rPr lang="zh-CN" altLang="en-US" dirty="0" smtClean="0"/>
              <a:t>硅探测器</a:t>
            </a:r>
            <a:endParaRPr lang="en-US" altLang="zh-CN" dirty="0" smtClean="0"/>
          </a:p>
          <a:p>
            <a:endParaRPr lang="en-US" altLang="zh-CN" dirty="0"/>
          </a:p>
          <a:p>
            <a:r>
              <a:rPr lang="zh-CN" altLang="en-US" smtClean="0"/>
              <a:t>成像技术</a:t>
            </a:r>
            <a:endParaRPr lang="zh-CN" altLang="en-US"/>
          </a:p>
        </p:txBody>
      </p:sp>
    </p:spTree>
    <p:extLst>
      <p:ext uri="{BB962C8B-B14F-4D97-AF65-F5344CB8AC3E}">
        <p14:creationId xmlns:p14="http://schemas.microsoft.com/office/powerpoint/2010/main" val="4869158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总结</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52</a:t>
            </a:fld>
            <a:endParaRPr lang="en-US"/>
          </a:p>
        </p:txBody>
      </p:sp>
    </p:spTree>
    <p:extLst>
      <p:ext uri="{BB962C8B-B14F-4D97-AF65-F5344CB8AC3E}">
        <p14:creationId xmlns:p14="http://schemas.microsoft.com/office/powerpoint/2010/main" val="37955037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84426" y="1744321"/>
            <a:ext cx="5473638" cy="1369107"/>
          </a:xfrm>
        </p:spPr>
        <p:txBody>
          <a:bodyPr>
            <a:normAutofit/>
          </a:bodyPr>
          <a:lstStyle/>
          <a:p>
            <a:pPr marL="0" indent="0" algn="ctr">
              <a:buNone/>
            </a:pPr>
            <a:r>
              <a:rPr lang="zh-CN" altLang="en-US" sz="6600" b="1" dirty="0" smtClean="0">
                <a:solidFill>
                  <a:srgbClr val="0000FF"/>
                </a:solidFill>
              </a:rPr>
              <a:t>未来五年目标</a:t>
            </a:r>
            <a:endParaRPr lang="zh-CN" altLang="en-US" sz="6600" b="1" dirty="0">
              <a:solidFill>
                <a:srgbClr val="0000FF"/>
              </a:solidFill>
            </a:endParaRPr>
          </a:p>
        </p:txBody>
      </p:sp>
      <p:sp>
        <p:nvSpPr>
          <p:cNvPr id="4" name="灯片编号占位符 3"/>
          <p:cNvSpPr>
            <a:spLocks noGrp="1"/>
          </p:cNvSpPr>
          <p:nvPr>
            <p:ph type="sldNum" sz="quarter" idx="12"/>
          </p:nvPr>
        </p:nvSpPr>
        <p:spPr/>
        <p:txBody>
          <a:bodyPr/>
          <a:lstStyle/>
          <a:p>
            <a:fld id="{C973300C-797F-D148-A78D-320196FBAF04}" type="slidenum">
              <a:rPr lang="en-US" smtClean="0"/>
              <a:pPr/>
              <a:t>53</a:t>
            </a:fld>
            <a:endParaRPr lang="en-US"/>
          </a:p>
        </p:txBody>
      </p:sp>
    </p:spTree>
    <p:extLst>
      <p:ext uri="{BB962C8B-B14F-4D97-AF65-F5344CB8AC3E}">
        <p14:creationId xmlns:p14="http://schemas.microsoft.com/office/powerpoint/2010/main" val="4015576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加速器实验</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C973300C-797F-D148-A78D-320196FBAF04}" type="slidenum">
              <a:rPr lang="en-US" smtClean="0"/>
              <a:pPr/>
              <a:t>54</a:t>
            </a:fld>
            <a:endParaRPr lang="en-US"/>
          </a:p>
        </p:txBody>
      </p:sp>
    </p:spTree>
    <p:extLst>
      <p:ext uri="{BB962C8B-B14F-4D97-AF65-F5344CB8AC3E}">
        <p14:creationId xmlns:p14="http://schemas.microsoft.com/office/powerpoint/2010/main" val="24105959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47454" y="175230"/>
            <a:ext cx="5029201" cy="714850"/>
          </a:xfrm>
        </p:spPr>
        <p:txBody>
          <a:bodyPr/>
          <a:lstStyle/>
          <a:p>
            <a:r>
              <a:rPr lang="zh-CN" altLang="en-US" dirty="0" smtClean="0"/>
              <a:t>深地与空间实验</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55</a:t>
            </a:fld>
            <a:endParaRPr lang="en-US"/>
          </a:p>
        </p:txBody>
      </p:sp>
    </p:spTree>
    <p:extLst>
      <p:ext uri="{BB962C8B-B14F-4D97-AF65-F5344CB8AC3E}">
        <p14:creationId xmlns:p14="http://schemas.microsoft.com/office/powerpoint/2010/main" val="27001566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新技术研发</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56</a:t>
            </a:fld>
            <a:endParaRPr lang="en-US"/>
          </a:p>
        </p:txBody>
      </p:sp>
    </p:spTree>
    <p:extLst>
      <p:ext uri="{BB962C8B-B14F-4D97-AF65-F5344CB8AC3E}">
        <p14:creationId xmlns:p14="http://schemas.microsoft.com/office/powerpoint/2010/main" val="38458219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8"/>
          <p:cNvSpPr txBox="1">
            <a:spLocks noChangeArrowheads="1"/>
          </p:cNvSpPr>
          <p:nvPr/>
        </p:nvSpPr>
        <p:spPr bwMode="auto">
          <a:xfrm>
            <a:off x="2832147" y="3208578"/>
            <a:ext cx="4302125" cy="938719"/>
          </a:xfrm>
          <a:prstGeom prst="rect">
            <a:avLst/>
          </a:prstGeom>
          <a:noFill/>
          <a:ln w="9525" algn="ctr">
            <a:noFill/>
            <a:miter lim="800000"/>
            <a:headEnd/>
            <a:tailEnd/>
          </a:ln>
        </p:spPr>
        <p:txBody>
          <a:bodyPr>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pPr algn="l">
              <a:spcBef>
                <a:spcPct val="50000"/>
              </a:spcBef>
            </a:pPr>
            <a:r>
              <a:rPr lang="en-US" altLang="zh-CN" sz="2200" dirty="0" smtClean="0">
                <a:solidFill>
                  <a:srgbClr val="2D2D8A"/>
                </a:solidFill>
              </a:rPr>
              <a:t>2</a:t>
            </a:r>
            <a:r>
              <a:rPr lang="zh-CN" altLang="en-US" sz="2200" dirty="0">
                <a:solidFill>
                  <a:srgbClr val="2D2D8A"/>
                </a:solidFill>
              </a:rPr>
              <a:t>层设置了学术报告厅</a:t>
            </a:r>
          </a:p>
          <a:p>
            <a:pPr algn="l">
              <a:spcBef>
                <a:spcPct val="50000"/>
              </a:spcBef>
            </a:pPr>
            <a:r>
              <a:rPr lang="en-US" altLang="zh-CN" sz="2200" dirty="0" smtClean="0">
                <a:solidFill>
                  <a:srgbClr val="2D2D8A"/>
                </a:solidFill>
              </a:rPr>
              <a:t>3, 5, 6</a:t>
            </a:r>
            <a:r>
              <a:rPr lang="zh-CN" altLang="en-US" sz="2200" dirty="0">
                <a:solidFill>
                  <a:srgbClr val="2D2D8A"/>
                </a:solidFill>
              </a:rPr>
              <a:t>层设置了远程视频会议室</a:t>
            </a:r>
            <a:endParaRPr lang="zh-CN" altLang="en-US" sz="2200" dirty="0"/>
          </a:p>
        </p:txBody>
      </p:sp>
      <p:pic>
        <p:nvPicPr>
          <p:cNvPr id="18435" name="Picture 5" descr="DSC_0568xx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440" y="1212850"/>
            <a:ext cx="2201863"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6" descr="DSC_0599xx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368" y="1101196"/>
            <a:ext cx="1573213"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7" descr="DSC_0612xx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315" y="4935008"/>
            <a:ext cx="2339975" cy="168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Picture 9" descr="DSC_0609xx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261783"/>
            <a:ext cx="2344738"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9" name="Picture 10" descr="DSC_0570xx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830" y="982663"/>
            <a:ext cx="2393950" cy="170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11" descr="DSC_0560xx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8063" y="3438525"/>
            <a:ext cx="1598612"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5838" y="5023380"/>
            <a:ext cx="2347912"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3" name="TextBox 10"/>
          <p:cNvSpPr txBox="1">
            <a:spLocks noChangeArrowheads="1"/>
          </p:cNvSpPr>
          <p:nvPr/>
        </p:nvSpPr>
        <p:spPr bwMode="auto">
          <a:xfrm>
            <a:off x="4500563" y="6505575"/>
            <a:ext cx="384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en-US" altLang="zh-CN" sz="1400">
                <a:solidFill>
                  <a:schemeClr val="tx1"/>
                </a:solidFill>
              </a:rPr>
              <a:t>15</a:t>
            </a:r>
            <a:endParaRPr lang="zh-CN" altLang="en-US" sz="1400">
              <a:solidFill>
                <a:schemeClr val="tx1"/>
              </a:solidFill>
            </a:endParaRPr>
          </a:p>
        </p:txBody>
      </p:sp>
      <p:sp>
        <p:nvSpPr>
          <p:cNvPr id="2" name="TextBox 1"/>
          <p:cNvSpPr txBox="1"/>
          <p:nvPr/>
        </p:nvSpPr>
        <p:spPr>
          <a:xfrm>
            <a:off x="295389" y="76200"/>
            <a:ext cx="8696211" cy="584776"/>
          </a:xfrm>
          <a:prstGeom prst="rect">
            <a:avLst/>
          </a:prstGeom>
          <a:noFill/>
        </p:spPr>
        <p:txBody>
          <a:bodyPr wrap="none" rtlCol="0">
            <a:spAutoFit/>
          </a:bodyPr>
          <a:lstStyle/>
          <a:p>
            <a:r>
              <a:rPr lang="en-US" sz="3200" dirty="0" smtClean="0"/>
              <a:t>State Key Lab for Particle Detection and Electronics </a:t>
            </a:r>
            <a:endParaRPr lang="en-US" sz="3200" dirty="0"/>
          </a:p>
        </p:txBody>
      </p:sp>
      <p:sp>
        <p:nvSpPr>
          <p:cNvPr id="4" name="Slide Number Placeholder 3"/>
          <p:cNvSpPr>
            <a:spLocks noGrp="1"/>
          </p:cNvSpPr>
          <p:nvPr>
            <p:ph type="sldNum" sz="quarter" idx="12"/>
          </p:nvPr>
        </p:nvSpPr>
        <p:spPr/>
        <p:txBody>
          <a:bodyPr/>
          <a:lstStyle/>
          <a:p>
            <a:fld id="{679A2F6C-EB47-8E48-9100-153391A91E0C}" type="slidenum">
              <a:rPr lang="en-US" smtClean="0"/>
              <a:pPr/>
              <a:t>57</a:t>
            </a:fld>
            <a:endParaRPr lang="en-US"/>
          </a:p>
        </p:txBody>
      </p:sp>
    </p:spTree>
    <p:extLst>
      <p:ext uri="{BB962C8B-B14F-4D97-AF65-F5344CB8AC3E}">
        <p14:creationId xmlns:p14="http://schemas.microsoft.com/office/powerpoint/2010/main" val="3678669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682909" y="71965"/>
            <a:ext cx="8229600" cy="850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a:r>
              <a:rPr kumimoji="1" lang="en-US" altLang="zh-CN" sz="2800" dirty="0" smtClean="0">
                <a:solidFill>
                  <a:srgbClr val="000066"/>
                </a:solidFill>
                <a:latin typeface="Arial" charset="0"/>
                <a:ea typeface="宋体" charset="0"/>
                <a:sym typeface="Wingdings 2" charset="0"/>
              </a:rPr>
              <a:t>R&amp;D for Large Area GEM, </a:t>
            </a:r>
            <a:r>
              <a:rPr kumimoji="1" lang="en-US" altLang="zh-CN" sz="2800" dirty="0" err="1" smtClean="0">
                <a:solidFill>
                  <a:srgbClr val="000066"/>
                </a:solidFill>
                <a:latin typeface="Arial" charset="0"/>
                <a:ea typeface="宋体" charset="0"/>
                <a:sym typeface="Wingdings 2" charset="0"/>
              </a:rPr>
              <a:t>Micromegas</a:t>
            </a:r>
            <a:r>
              <a:rPr kumimoji="1" lang="en-US" altLang="zh-CN" sz="2800" dirty="0" smtClean="0">
                <a:solidFill>
                  <a:srgbClr val="000066"/>
                </a:solidFill>
                <a:latin typeface="Arial" charset="0"/>
                <a:ea typeface="宋体" charset="0"/>
                <a:sym typeface="Wingdings 2" charset="0"/>
              </a:rPr>
              <a:t/>
            </a:r>
            <a:br>
              <a:rPr kumimoji="1" lang="en-US" altLang="zh-CN" sz="2800" dirty="0" smtClean="0">
                <a:solidFill>
                  <a:srgbClr val="000066"/>
                </a:solidFill>
                <a:latin typeface="Arial" charset="0"/>
                <a:ea typeface="宋体" charset="0"/>
                <a:sym typeface="Wingdings 2" charset="0"/>
              </a:rPr>
            </a:br>
            <a:r>
              <a:rPr kumimoji="1" lang="en-US" altLang="zh-CN" sz="2800" dirty="0" smtClean="0">
                <a:solidFill>
                  <a:srgbClr val="000066"/>
                </a:solidFill>
                <a:latin typeface="Arial" charset="0"/>
                <a:ea typeface="宋体" charset="0"/>
                <a:sym typeface="Wingdings 2" charset="0"/>
              </a:rPr>
              <a:t>BGO Crystals</a:t>
            </a:r>
            <a:endParaRPr kumimoji="1" lang="zh-CN" altLang="en-US" sz="2800" dirty="0">
              <a:solidFill>
                <a:srgbClr val="000066"/>
              </a:solidFill>
              <a:latin typeface="Arial" charset="0"/>
              <a:ea typeface="宋体" charset="0"/>
              <a:sym typeface="Wingdings 2" charset="0"/>
            </a:endParaRPr>
          </a:p>
        </p:txBody>
      </p:sp>
      <p:grpSp>
        <p:nvGrpSpPr>
          <p:cNvPr id="23555" name="Group 9"/>
          <p:cNvGrpSpPr>
            <a:grpSpLocks/>
          </p:cNvGrpSpPr>
          <p:nvPr/>
        </p:nvGrpSpPr>
        <p:grpSpPr bwMode="auto">
          <a:xfrm>
            <a:off x="4703763" y="1339850"/>
            <a:ext cx="3540125" cy="2376488"/>
            <a:chOff x="755575" y="3789040"/>
            <a:chExt cx="3424817" cy="2283211"/>
          </a:xfrm>
        </p:grpSpPr>
        <p:pic>
          <p:nvPicPr>
            <p:cNvPr id="23565" name="Picture 7" descr="C:\Users\Zhao\Pictures\2011-01-22 ENPP_Pics_20110122\ENPP_Pics_20110122 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3789040"/>
              <a:ext cx="3424817" cy="2283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6" name="TextBox 3"/>
            <p:cNvSpPr txBox="1">
              <a:spLocks noChangeArrowheads="1"/>
            </p:cNvSpPr>
            <p:nvPr/>
          </p:nvSpPr>
          <p:spPr bwMode="auto">
            <a:xfrm>
              <a:off x="1640580" y="3827511"/>
              <a:ext cx="777143" cy="443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400">
                  <a:solidFill>
                    <a:srgbClr val="FF0000"/>
                  </a:solidFill>
                </a:rPr>
                <a:t>暗室</a:t>
              </a:r>
            </a:p>
          </p:txBody>
        </p:sp>
      </p:grpSp>
      <p:grpSp>
        <p:nvGrpSpPr>
          <p:cNvPr id="23556" name="Group 8"/>
          <p:cNvGrpSpPr>
            <a:grpSpLocks/>
          </p:cNvGrpSpPr>
          <p:nvPr/>
        </p:nvGrpSpPr>
        <p:grpSpPr bwMode="auto">
          <a:xfrm>
            <a:off x="228600" y="4005263"/>
            <a:ext cx="8629650" cy="1924050"/>
            <a:chOff x="-208614" y="1317894"/>
            <a:chExt cx="9485484" cy="2088546"/>
          </a:xfrm>
        </p:grpSpPr>
        <p:pic>
          <p:nvPicPr>
            <p:cNvPr id="23559" name="Picture 4" descr="C:\Users\Zhao\Pictures\2011-01-22 ENPP_Pics_20110122\ENPP_Pics_20110122 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14" y="1341156"/>
              <a:ext cx="3096853" cy="2064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Picture 5" descr="C:\Users\Zhao\Pictures\2011-01-22 ENPP_Pics_20110122\ENPP_Pics_20110122 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047" y="1347990"/>
              <a:ext cx="3087675" cy="205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1" name="Picture 6" descr="C:\Users\Zhao\Pictures\2011-01-22 ENPP_Pics_20110122\ENPP_Pics_20110122 0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194" y="1347990"/>
              <a:ext cx="3087676" cy="205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2" name="TextBox 4"/>
            <p:cNvSpPr txBox="1">
              <a:spLocks noChangeArrowheads="1"/>
            </p:cNvSpPr>
            <p:nvPr/>
          </p:nvSpPr>
          <p:spPr bwMode="auto">
            <a:xfrm>
              <a:off x="290751" y="1317894"/>
              <a:ext cx="2018941" cy="400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宇宙线测试平台</a:t>
              </a:r>
            </a:p>
          </p:txBody>
        </p:sp>
        <p:sp>
          <p:nvSpPr>
            <p:cNvPr id="23563" name="TextBox 5"/>
            <p:cNvSpPr txBox="1">
              <a:spLocks noChangeArrowheads="1"/>
            </p:cNvSpPr>
            <p:nvPr/>
          </p:nvSpPr>
          <p:spPr bwMode="auto">
            <a:xfrm>
              <a:off x="3510321" y="1362471"/>
              <a:ext cx="2018941" cy="400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放射源测试平台</a:t>
              </a:r>
            </a:p>
          </p:txBody>
        </p:sp>
        <p:sp>
          <p:nvSpPr>
            <p:cNvPr id="23564" name="TextBox 7"/>
            <p:cNvSpPr txBox="1">
              <a:spLocks noChangeArrowheads="1"/>
            </p:cNvSpPr>
            <p:nvPr/>
          </p:nvSpPr>
          <p:spPr bwMode="auto">
            <a:xfrm>
              <a:off x="6831268" y="1360092"/>
              <a:ext cx="1757268" cy="400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复合测试平台</a:t>
              </a:r>
            </a:p>
          </p:txBody>
        </p:sp>
      </p:grpSp>
      <p:pic>
        <p:nvPicPr>
          <p:cNvPr id="23557" name="Picture 9" descr="C:\Users\Zhao\Pictures\2011-01-22 ENPP_Pics_20110122\ENPP_Pics_20110122 03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1339850"/>
            <a:ext cx="3563938" cy="237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Box 14"/>
          <p:cNvSpPr txBox="1">
            <a:spLocks noChangeArrowheads="1"/>
          </p:cNvSpPr>
          <p:nvPr/>
        </p:nvSpPr>
        <p:spPr bwMode="auto">
          <a:xfrm>
            <a:off x="4500563" y="6381750"/>
            <a:ext cx="384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en-US" altLang="zh-CN" sz="1400">
                <a:solidFill>
                  <a:schemeClr val="tx1"/>
                </a:solidFill>
              </a:rPr>
              <a:t>21</a:t>
            </a:r>
            <a:endParaRPr lang="zh-CN" altLang="en-US" sz="1400">
              <a:solidFill>
                <a:schemeClr val="tx1"/>
              </a:solidFill>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pPr/>
              <a:t>58</a:t>
            </a:fld>
            <a:endParaRPr lang="en-US"/>
          </a:p>
        </p:txBody>
      </p:sp>
    </p:spTree>
    <p:extLst>
      <p:ext uri="{BB962C8B-B14F-4D97-AF65-F5344CB8AC3E}">
        <p14:creationId xmlns:p14="http://schemas.microsoft.com/office/powerpoint/2010/main" val="5226235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684213" y="188199"/>
            <a:ext cx="8229600" cy="7191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kumimoji="1" lang="zh-CN" altLang="en-US" sz="2800" dirty="0" smtClean="0">
                <a:solidFill>
                  <a:srgbClr val="000066"/>
                </a:solidFill>
                <a:latin typeface="Arial" charset="0"/>
                <a:ea typeface="宋体" charset="0"/>
                <a:sym typeface="Wingdings 2" charset="0"/>
              </a:rPr>
              <a:t>长</a:t>
            </a:r>
            <a:r>
              <a:rPr kumimoji="1" lang="zh-CN" altLang="en-US" sz="2800" dirty="0">
                <a:solidFill>
                  <a:srgbClr val="000066"/>
                </a:solidFill>
                <a:latin typeface="Arial" charset="0"/>
                <a:ea typeface="宋体" charset="0"/>
                <a:sym typeface="Wingdings 2" charset="0"/>
              </a:rPr>
              <a:t>条</a:t>
            </a:r>
            <a:r>
              <a:rPr kumimoji="1" lang="en-US" altLang="zh-CN" sz="2800" dirty="0">
                <a:solidFill>
                  <a:srgbClr val="000066"/>
                </a:solidFill>
                <a:latin typeface="Arial" charset="0"/>
                <a:ea typeface="宋体" charset="0"/>
                <a:sym typeface="Wingdings 2" charset="0"/>
              </a:rPr>
              <a:t>MRPC/GEM</a:t>
            </a:r>
            <a:r>
              <a:rPr kumimoji="1" lang="zh-CN" altLang="en-US" sz="2800" dirty="0">
                <a:solidFill>
                  <a:srgbClr val="000066"/>
                </a:solidFill>
                <a:latin typeface="Arial" charset="0"/>
                <a:ea typeface="宋体" charset="0"/>
                <a:sym typeface="Wingdings 2" charset="0"/>
              </a:rPr>
              <a:t>探测器的研制</a:t>
            </a:r>
          </a:p>
        </p:txBody>
      </p:sp>
      <p:pic>
        <p:nvPicPr>
          <p:cNvPr id="24579" name="Picture 2" descr="C:\Users\Zhao\Pictures\2011-01-22 ENPP_Pics_20110122\ENPP_Pics_20110122 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411288"/>
            <a:ext cx="3673475" cy="244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3" descr="C:\Users\Zhao\Pictures\2011-01-22 ENPP_Pics_20110122\ENPP_Pics_20110122 06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43438" y="1411288"/>
            <a:ext cx="3673475" cy="244951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581" name="Group 3"/>
          <p:cNvGrpSpPr>
            <a:grpSpLocks/>
          </p:cNvGrpSpPr>
          <p:nvPr/>
        </p:nvGrpSpPr>
        <p:grpSpPr bwMode="auto">
          <a:xfrm>
            <a:off x="214313" y="4152900"/>
            <a:ext cx="8680450" cy="1852613"/>
            <a:chOff x="-90506" y="4293096"/>
            <a:chExt cx="9204978" cy="2039889"/>
          </a:xfrm>
        </p:grpSpPr>
        <p:pic>
          <p:nvPicPr>
            <p:cNvPr id="24588" name="Picture 4" descr="C:\Users\Zhao\Pictures\2011-01-22 ENPP_Pics_20110122\ENPP_Pics_20110122 0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06" y="4293097"/>
              <a:ext cx="3059831" cy="203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9" name="Picture 5" descr="C:\Users\Zhao\Pictures\2011-01-22 ENPP_Pics_20110122\ENPP_Pics_20110122 0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203" y="4293096"/>
              <a:ext cx="3040144" cy="203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90" name="Picture 8" descr="C:\Users\Zhao\Pictures\2011-01-22 ENPP_Pics_20110122\ENPP_Pics_20110122 04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3712" y="4293096"/>
              <a:ext cx="2920760" cy="203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4582" name="TextBox 4"/>
          <p:cNvSpPr txBox="1">
            <a:spLocks noChangeArrowheads="1"/>
          </p:cNvSpPr>
          <p:nvPr/>
        </p:nvSpPr>
        <p:spPr bwMode="auto">
          <a:xfrm>
            <a:off x="2060575" y="1411288"/>
            <a:ext cx="12874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主洁净室 </a:t>
            </a:r>
          </a:p>
        </p:txBody>
      </p:sp>
      <p:sp>
        <p:nvSpPr>
          <p:cNvPr id="24583" name="TextBox 5"/>
          <p:cNvSpPr txBox="1">
            <a:spLocks noChangeArrowheads="1"/>
          </p:cNvSpPr>
          <p:nvPr/>
        </p:nvSpPr>
        <p:spPr bwMode="auto">
          <a:xfrm>
            <a:off x="5940425" y="1408113"/>
            <a:ext cx="12160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次洁净室</a:t>
            </a:r>
          </a:p>
        </p:txBody>
      </p:sp>
      <p:sp>
        <p:nvSpPr>
          <p:cNvPr id="24584" name="TextBox 6"/>
          <p:cNvSpPr txBox="1">
            <a:spLocks noChangeArrowheads="1"/>
          </p:cNvSpPr>
          <p:nvPr/>
        </p:nvSpPr>
        <p:spPr bwMode="auto">
          <a:xfrm>
            <a:off x="6572250" y="4176713"/>
            <a:ext cx="20462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精确位置测量仪</a:t>
            </a:r>
          </a:p>
        </p:txBody>
      </p:sp>
      <p:sp>
        <p:nvSpPr>
          <p:cNvPr id="24585" name="TextBox 8"/>
          <p:cNvSpPr txBox="1">
            <a:spLocks noChangeArrowheads="1"/>
          </p:cNvSpPr>
          <p:nvPr/>
        </p:nvSpPr>
        <p:spPr bwMode="auto">
          <a:xfrm>
            <a:off x="474663" y="4176713"/>
            <a:ext cx="2311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液体和微波清洗室</a:t>
            </a:r>
          </a:p>
        </p:txBody>
      </p:sp>
      <p:sp>
        <p:nvSpPr>
          <p:cNvPr id="24586" name="TextBox 1"/>
          <p:cNvSpPr txBox="1">
            <a:spLocks noChangeArrowheads="1"/>
          </p:cNvSpPr>
          <p:nvPr/>
        </p:nvSpPr>
        <p:spPr bwMode="auto">
          <a:xfrm>
            <a:off x="3162300" y="4176713"/>
            <a:ext cx="977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布丝仪</a:t>
            </a:r>
          </a:p>
        </p:txBody>
      </p:sp>
      <p:sp>
        <p:nvSpPr>
          <p:cNvPr id="24587" name="TextBox 14"/>
          <p:cNvSpPr txBox="1">
            <a:spLocks noChangeArrowheads="1"/>
          </p:cNvSpPr>
          <p:nvPr/>
        </p:nvSpPr>
        <p:spPr bwMode="auto">
          <a:xfrm>
            <a:off x="4500563" y="6381750"/>
            <a:ext cx="384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en-US" altLang="zh-CN" sz="1400">
                <a:solidFill>
                  <a:schemeClr val="tx1"/>
                </a:solidFill>
              </a:rPr>
              <a:t>22</a:t>
            </a:r>
            <a:endParaRPr lang="zh-CN" altLang="en-US" sz="1400">
              <a:solidFill>
                <a:schemeClr val="tx1"/>
              </a:solidFill>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pPr/>
              <a:t>59</a:t>
            </a:fld>
            <a:endParaRPr lang="en-US"/>
          </a:p>
        </p:txBody>
      </p:sp>
    </p:spTree>
    <p:extLst>
      <p:ext uri="{BB962C8B-B14F-4D97-AF65-F5344CB8AC3E}">
        <p14:creationId xmlns:p14="http://schemas.microsoft.com/office/powerpoint/2010/main" val="2291783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完备的学科体系</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6</a:t>
            </a:fld>
            <a:endParaRPr lang="en-US"/>
          </a:p>
        </p:txBody>
      </p:sp>
      <p:sp>
        <p:nvSpPr>
          <p:cNvPr id="5" name="圆角矩形 4"/>
          <p:cNvSpPr/>
          <p:nvPr/>
        </p:nvSpPr>
        <p:spPr>
          <a:xfrm>
            <a:off x="2145800" y="965460"/>
            <a:ext cx="1405650" cy="5766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smtClean="0">
                <a:ln w="0">
                  <a:solidFill>
                    <a:srgbClr val="FFFF00"/>
                  </a:solidFill>
                </a:ln>
                <a:solidFill>
                  <a:srgbClr val="FFFF00"/>
                </a:solidFill>
                <a:effectLst>
                  <a:outerShdw blurRad="38100" dist="19050" dir="2700000" algn="tl" rotWithShape="0">
                    <a:schemeClr val="dk1">
                      <a:alpha val="40000"/>
                    </a:schemeClr>
                  </a:outerShdw>
                </a:effectLst>
              </a:rPr>
              <a:t>物理</a:t>
            </a:r>
            <a:endParaRPr lang="zh-CN" altLang="en-US" sz="2400" dirty="0">
              <a:ln w="0">
                <a:solidFill>
                  <a:srgbClr val="FFFF00"/>
                </a:solidFill>
              </a:ln>
              <a:solidFill>
                <a:srgbClr val="FFFF00"/>
              </a:solidFill>
              <a:effectLst>
                <a:outerShdw blurRad="38100" dist="19050" dir="2700000" algn="tl" rotWithShape="0">
                  <a:schemeClr val="dk1">
                    <a:alpha val="40000"/>
                  </a:schemeClr>
                </a:outerShdw>
              </a:effectLst>
            </a:endParaRPr>
          </a:p>
        </p:txBody>
      </p:sp>
      <p:sp>
        <p:nvSpPr>
          <p:cNvPr id="6" name="圆角矩形 5"/>
          <p:cNvSpPr/>
          <p:nvPr/>
        </p:nvSpPr>
        <p:spPr>
          <a:xfrm>
            <a:off x="555898" y="1911179"/>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smtClean="0">
                <a:ln w="0">
                  <a:solidFill>
                    <a:srgbClr val="FFFF00"/>
                  </a:solidFill>
                </a:ln>
                <a:solidFill>
                  <a:srgbClr val="FFFF00"/>
                </a:solidFill>
                <a:effectLst>
                  <a:outerShdw blurRad="38100" dist="19050" dir="2700000" algn="tl" rotWithShape="0">
                    <a:schemeClr val="dk1">
                      <a:alpha val="40000"/>
                    </a:schemeClr>
                  </a:outerShdw>
                </a:effectLst>
              </a:rPr>
              <a:t>理论</a:t>
            </a:r>
            <a:endParaRPr lang="zh-CN" altLang="en-US" sz="2400" dirty="0">
              <a:ln w="0">
                <a:solidFill>
                  <a:srgbClr val="FFFF00"/>
                </a:solidFill>
              </a:ln>
              <a:solidFill>
                <a:srgbClr val="FFFF00"/>
              </a:solidFill>
              <a:effectLst>
                <a:outerShdw blurRad="38100" dist="19050" dir="2700000" algn="tl" rotWithShape="0">
                  <a:schemeClr val="dk1">
                    <a:alpha val="40000"/>
                  </a:schemeClr>
                </a:outerShdw>
              </a:effectLst>
            </a:endParaRPr>
          </a:p>
        </p:txBody>
      </p:sp>
      <p:sp>
        <p:nvSpPr>
          <p:cNvPr id="7" name="圆角矩形 6"/>
          <p:cNvSpPr/>
          <p:nvPr/>
        </p:nvSpPr>
        <p:spPr>
          <a:xfrm>
            <a:off x="3782110" y="1911179"/>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smtClean="0">
                <a:ln w="0">
                  <a:solidFill>
                    <a:srgbClr val="FFFF00"/>
                  </a:solidFill>
                </a:ln>
                <a:solidFill>
                  <a:srgbClr val="FFFF00"/>
                </a:solidFill>
                <a:effectLst>
                  <a:outerShdw blurRad="38100" dist="25400" dir="5400000" algn="ctr" rotWithShape="0">
                    <a:srgbClr val="6E747A">
                      <a:alpha val="43000"/>
                    </a:srgbClr>
                  </a:outerShdw>
                </a:effectLst>
              </a:rPr>
              <a:t>实验</a:t>
            </a:r>
            <a:endParaRPr lang="zh-CN" altLang="en-US" sz="2400" dirty="0">
              <a:ln w="0">
                <a:solidFill>
                  <a:srgbClr val="FFFF00"/>
                </a:solidFill>
              </a:ln>
              <a:solidFill>
                <a:srgbClr val="FFFF00"/>
              </a:solidFill>
              <a:effectLst>
                <a:outerShdw blurRad="38100" dist="25400" dir="5400000" algn="ctr" rotWithShape="0">
                  <a:srgbClr val="6E747A">
                    <a:alpha val="43000"/>
                  </a:srgbClr>
                </a:outerShdw>
              </a:effectLst>
            </a:endParaRPr>
          </a:p>
        </p:txBody>
      </p:sp>
      <p:sp>
        <p:nvSpPr>
          <p:cNvPr id="8" name="圆角矩形 7"/>
          <p:cNvSpPr/>
          <p:nvPr/>
        </p:nvSpPr>
        <p:spPr>
          <a:xfrm>
            <a:off x="1429109" y="2809104"/>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smtClean="0">
                <a:ln w="0">
                  <a:solidFill>
                    <a:srgbClr val="FFFF00"/>
                  </a:solidFill>
                </a:ln>
                <a:solidFill>
                  <a:srgbClr val="FFFF00"/>
                </a:solidFill>
                <a:effectLst>
                  <a:outerShdw blurRad="38100" dist="25400" dir="5400000" algn="ctr" rotWithShape="0">
                    <a:srgbClr val="6E747A">
                      <a:alpha val="43000"/>
                    </a:srgbClr>
                  </a:outerShdw>
                </a:effectLst>
              </a:rPr>
              <a:t>硬件</a:t>
            </a:r>
            <a:endParaRPr lang="zh-CN" altLang="en-US" sz="2400" dirty="0">
              <a:ln w="0">
                <a:solidFill>
                  <a:srgbClr val="FFFF00"/>
                </a:solidFill>
              </a:ln>
              <a:solidFill>
                <a:srgbClr val="FFFF00"/>
              </a:solidFill>
              <a:effectLst>
                <a:outerShdw blurRad="38100" dist="25400" dir="5400000" algn="ctr" rotWithShape="0">
                  <a:srgbClr val="6E747A">
                    <a:alpha val="43000"/>
                  </a:srgbClr>
                </a:outerShdw>
              </a:effectLst>
            </a:endParaRPr>
          </a:p>
        </p:txBody>
      </p:sp>
      <p:sp>
        <p:nvSpPr>
          <p:cNvPr id="9" name="圆角矩形 8"/>
          <p:cNvSpPr/>
          <p:nvPr/>
        </p:nvSpPr>
        <p:spPr>
          <a:xfrm>
            <a:off x="3776000" y="2809104"/>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smtClean="0">
                <a:ln w="0">
                  <a:solidFill>
                    <a:srgbClr val="FFFF00"/>
                  </a:solidFill>
                </a:ln>
                <a:solidFill>
                  <a:srgbClr val="FFFF00"/>
                </a:solidFill>
                <a:effectLst>
                  <a:outerShdw blurRad="38100" dist="25400" dir="5400000" algn="ctr" rotWithShape="0">
                    <a:srgbClr val="6E747A">
                      <a:alpha val="43000"/>
                    </a:srgbClr>
                  </a:outerShdw>
                </a:effectLst>
              </a:rPr>
              <a:t>软件</a:t>
            </a:r>
            <a:endParaRPr lang="zh-CN" altLang="en-US" sz="2400" dirty="0">
              <a:ln w="0">
                <a:solidFill>
                  <a:srgbClr val="FFFF00"/>
                </a:solidFill>
              </a:ln>
              <a:solidFill>
                <a:srgbClr val="FFFF00"/>
              </a:solidFill>
              <a:effectLst>
                <a:outerShdw blurRad="38100" dist="25400" dir="5400000" algn="ctr" rotWithShape="0">
                  <a:srgbClr val="6E747A">
                    <a:alpha val="43000"/>
                  </a:srgbClr>
                </a:outerShdw>
              </a:effectLst>
            </a:endParaRPr>
          </a:p>
        </p:txBody>
      </p:sp>
      <p:sp>
        <p:nvSpPr>
          <p:cNvPr id="10" name="圆角矩形 9"/>
          <p:cNvSpPr/>
          <p:nvPr/>
        </p:nvSpPr>
        <p:spPr>
          <a:xfrm>
            <a:off x="6254628" y="2792630"/>
            <a:ext cx="1495167" cy="4366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dirty="0" smtClean="0">
                <a:ln w="0">
                  <a:solidFill>
                    <a:srgbClr val="FFFF00"/>
                  </a:solidFill>
                </a:ln>
                <a:solidFill>
                  <a:srgbClr val="FFFF00"/>
                </a:solidFill>
                <a:effectLst>
                  <a:outerShdw blurRad="38100" dist="25400" dir="5400000" algn="ctr" rotWithShape="0">
                    <a:srgbClr val="6E747A">
                      <a:alpha val="43000"/>
                    </a:srgbClr>
                  </a:outerShdw>
                </a:effectLst>
              </a:rPr>
              <a:t>数据分析</a:t>
            </a:r>
            <a:endParaRPr lang="zh-CN" altLang="en-US" sz="2400" dirty="0">
              <a:ln w="0">
                <a:solidFill>
                  <a:srgbClr val="FFFF00"/>
                </a:solidFill>
              </a:ln>
              <a:solidFill>
                <a:srgbClr val="FFFF00"/>
              </a:solidFill>
              <a:effectLst>
                <a:outerShdw blurRad="38100" dist="25400" dir="5400000" algn="ctr" rotWithShape="0">
                  <a:srgbClr val="6E747A">
                    <a:alpha val="43000"/>
                  </a:srgbClr>
                </a:outerShdw>
              </a:effectLst>
            </a:endParaRPr>
          </a:p>
        </p:txBody>
      </p:sp>
      <p:sp>
        <p:nvSpPr>
          <p:cNvPr id="11" name="圆角矩形 10"/>
          <p:cNvSpPr/>
          <p:nvPr/>
        </p:nvSpPr>
        <p:spPr>
          <a:xfrm rot="16200000">
            <a:off x="637176" y="4143634"/>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smtClean="0">
                <a:ln w="0">
                  <a:solidFill>
                    <a:srgbClr val="FFFF00"/>
                  </a:solidFill>
                </a:ln>
                <a:solidFill>
                  <a:srgbClr val="FFFF00"/>
                </a:solidFill>
                <a:effectLst>
                  <a:outerShdw blurRad="38100" dist="25400" dir="5400000" algn="ctr" rotWithShape="0">
                    <a:srgbClr val="6E747A">
                      <a:alpha val="43000"/>
                    </a:srgbClr>
                  </a:outerShdw>
                </a:effectLst>
              </a:rPr>
              <a:t>探测器</a:t>
            </a:r>
            <a:endParaRPr lang="zh-CN" altLang="en-US" dirty="0">
              <a:ln w="0">
                <a:solidFill>
                  <a:srgbClr val="FFFF00"/>
                </a:solidFill>
              </a:ln>
              <a:solidFill>
                <a:srgbClr val="FFFF00"/>
              </a:solidFill>
              <a:effectLst>
                <a:outerShdw blurRad="38100" dist="25400" dir="5400000" algn="ctr" rotWithShape="0">
                  <a:srgbClr val="6E747A">
                    <a:alpha val="43000"/>
                  </a:srgbClr>
                </a:outerShdw>
              </a:effectLst>
            </a:endParaRPr>
          </a:p>
        </p:txBody>
      </p:sp>
      <p:sp>
        <p:nvSpPr>
          <p:cNvPr id="12" name="圆角矩形 11"/>
          <p:cNvSpPr/>
          <p:nvPr/>
        </p:nvSpPr>
        <p:spPr>
          <a:xfrm rot="16200000">
            <a:off x="1292085" y="4136129"/>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a:ln w="0">
                  <a:solidFill>
                    <a:srgbClr val="FFFF00"/>
                  </a:solidFill>
                </a:ln>
                <a:solidFill>
                  <a:srgbClr val="FFFF00"/>
                </a:solidFill>
                <a:effectLst>
                  <a:outerShdw blurRad="38100" dist="25400" dir="5400000" algn="ctr" rotWithShape="0">
                    <a:srgbClr val="6E747A">
                      <a:alpha val="43000"/>
                    </a:srgbClr>
                  </a:outerShdw>
                </a:effectLst>
              </a:rPr>
              <a:t>电子学</a:t>
            </a:r>
          </a:p>
        </p:txBody>
      </p:sp>
      <p:sp>
        <p:nvSpPr>
          <p:cNvPr id="13" name="圆角矩形 12"/>
          <p:cNvSpPr/>
          <p:nvPr/>
        </p:nvSpPr>
        <p:spPr>
          <a:xfrm rot="16200000">
            <a:off x="2058478" y="4027114"/>
            <a:ext cx="1309816" cy="65463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a:ln w="0">
                  <a:solidFill>
                    <a:srgbClr val="FFFF00"/>
                  </a:solidFill>
                </a:ln>
                <a:solidFill>
                  <a:srgbClr val="FFFF00"/>
                </a:solidFill>
                <a:effectLst>
                  <a:outerShdw blurRad="38100" dist="25400" dir="5400000" algn="ctr" rotWithShape="0">
                    <a:srgbClr val="6E747A">
                      <a:alpha val="43000"/>
                    </a:srgbClr>
                  </a:outerShdw>
                </a:effectLst>
              </a:rPr>
              <a:t>数据采集数据传输</a:t>
            </a:r>
          </a:p>
        </p:txBody>
      </p:sp>
      <p:sp>
        <p:nvSpPr>
          <p:cNvPr id="14" name="圆角矩形 13"/>
          <p:cNvSpPr/>
          <p:nvPr/>
        </p:nvSpPr>
        <p:spPr>
          <a:xfrm rot="16200000">
            <a:off x="3153426" y="4133764"/>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a:ln w="0">
                  <a:solidFill>
                    <a:srgbClr val="FFFF00"/>
                  </a:solidFill>
                </a:ln>
                <a:solidFill>
                  <a:srgbClr val="FFFF00"/>
                </a:solidFill>
                <a:effectLst>
                  <a:outerShdw blurRad="38100" dist="25400" dir="5400000" algn="ctr" rotWithShape="0">
                    <a:srgbClr val="6E747A">
                      <a:alpha val="43000"/>
                    </a:srgbClr>
                  </a:outerShdw>
                </a:effectLst>
              </a:rPr>
              <a:t>探测器模拟</a:t>
            </a:r>
          </a:p>
        </p:txBody>
      </p:sp>
      <p:sp>
        <p:nvSpPr>
          <p:cNvPr id="15" name="圆角矩形 14"/>
          <p:cNvSpPr/>
          <p:nvPr/>
        </p:nvSpPr>
        <p:spPr>
          <a:xfrm rot="16200000">
            <a:off x="3774901" y="4136129"/>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a:ln w="0">
                  <a:solidFill>
                    <a:srgbClr val="FFFF00"/>
                  </a:solidFill>
                </a:ln>
                <a:solidFill>
                  <a:srgbClr val="FFFF00"/>
                </a:solidFill>
                <a:effectLst>
                  <a:outerShdw blurRad="38100" dist="25400" dir="5400000" algn="ctr" rotWithShape="0">
                    <a:srgbClr val="6E747A">
                      <a:alpha val="43000"/>
                    </a:srgbClr>
                  </a:outerShdw>
                </a:effectLst>
              </a:rPr>
              <a:t>刻度重建</a:t>
            </a:r>
          </a:p>
        </p:txBody>
      </p:sp>
      <p:sp>
        <p:nvSpPr>
          <p:cNvPr id="16" name="圆角矩形 15"/>
          <p:cNvSpPr/>
          <p:nvPr/>
        </p:nvSpPr>
        <p:spPr>
          <a:xfrm rot="16200000">
            <a:off x="4397821" y="4143634"/>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a:ln w="0">
                  <a:solidFill>
                    <a:srgbClr val="FFFF00"/>
                  </a:solidFill>
                </a:ln>
                <a:solidFill>
                  <a:srgbClr val="FFFF00"/>
                </a:solidFill>
                <a:effectLst>
                  <a:outerShdw blurRad="38100" dist="25400" dir="5400000" algn="ctr" rotWithShape="0">
                    <a:srgbClr val="6E747A">
                      <a:alpha val="43000"/>
                    </a:srgbClr>
                  </a:outerShdw>
                </a:effectLst>
              </a:rPr>
              <a:t>工具</a:t>
            </a:r>
          </a:p>
        </p:txBody>
      </p:sp>
      <p:sp>
        <p:nvSpPr>
          <p:cNvPr id="17" name="圆角矩形 16"/>
          <p:cNvSpPr/>
          <p:nvPr/>
        </p:nvSpPr>
        <p:spPr>
          <a:xfrm rot="16200000">
            <a:off x="6006327" y="4133764"/>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smtClean="0">
                <a:ln w="0">
                  <a:solidFill>
                    <a:srgbClr val="FFFF00"/>
                  </a:solidFill>
                </a:ln>
                <a:solidFill>
                  <a:srgbClr val="FFFF00"/>
                </a:solidFill>
                <a:effectLst>
                  <a:outerShdw blurRad="38100" dist="25400" dir="5400000" algn="ctr" rotWithShape="0">
                    <a:srgbClr val="6E747A">
                      <a:alpha val="43000"/>
                    </a:srgbClr>
                  </a:outerShdw>
                </a:effectLst>
              </a:rPr>
              <a:t>事例产生器</a:t>
            </a:r>
            <a:endParaRPr lang="zh-CN" altLang="en-US" dirty="0">
              <a:ln w="0">
                <a:solidFill>
                  <a:srgbClr val="FFFF00"/>
                </a:solidFill>
              </a:ln>
              <a:solidFill>
                <a:srgbClr val="FFFF00"/>
              </a:solidFill>
              <a:effectLst>
                <a:outerShdw blurRad="38100" dist="25400" dir="5400000" algn="ctr" rotWithShape="0">
                  <a:srgbClr val="6E747A">
                    <a:alpha val="43000"/>
                  </a:srgbClr>
                </a:outerShdw>
              </a:effectLst>
            </a:endParaRPr>
          </a:p>
        </p:txBody>
      </p:sp>
      <p:sp>
        <p:nvSpPr>
          <p:cNvPr id="18" name="圆角矩形 17"/>
          <p:cNvSpPr/>
          <p:nvPr/>
        </p:nvSpPr>
        <p:spPr>
          <a:xfrm rot="16200000">
            <a:off x="6750477" y="4133763"/>
            <a:ext cx="1309816" cy="436606"/>
          </a:xfrm>
          <a:prstGeom prst="roundRect">
            <a:avLst/>
          </a:prstGeom>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zh-CN" altLang="en-US" dirty="0" smtClean="0">
                <a:ln w="0">
                  <a:solidFill>
                    <a:srgbClr val="FFFF00"/>
                  </a:solidFill>
                </a:ln>
                <a:solidFill>
                  <a:srgbClr val="FFFF00"/>
                </a:solidFill>
                <a:effectLst>
                  <a:outerShdw blurRad="38100" dist="25400" dir="5400000" algn="ctr" rotWithShape="0">
                    <a:srgbClr val="6E747A">
                      <a:alpha val="43000"/>
                    </a:srgbClr>
                  </a:outerShdw>
                </a:effectLst>
              </a:rPr>
              <a:t>物理分析</a:t>
            </a:r>
            <a:endParaRPr lang="zh-CN" altLang="en-US" dirty="0">
              <a:ln w="0">
                <a:solidFill>
                  <a:srgbClr val="FFFF00"/>
                </a:solidFill>
              </a:ln>
              <a:solidFill>
                <a:srgbClr val="FFFF00"/>
              </a:solidFill>
              <a:effectLst>
                <a:outerShdw blurRad="38100" dist="25400" dir="5400000" algn="ctr" rotWithShape="0">
                  <a:srgbClr val="6E747A">
                    <a:alpha val="43000"/>
                  </a:srgbClr>
                </a:outerShdw>
              </a:effectLst>
            </a:endParaRPr>
          </a:p>
        </p:txBody>
      </p:sp>
      <p:sp>
        <p:nvSpPr>
          <p:cNvPr id="19" name="圆角矩形 18"/>
          <p:cNvSpPr/>
          <p:nvPr/>
        </p:nvSpPr>
        <p:spPr>
          <a:xfrm>
            <a:off x="3038578" y="5478163"/>
            <a:ext cx="2907956" cy="6993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ln w="0">
                  <a:solidFill>
                    <a:srgbClr val="FFFF00"/>
                  </a:solidFill>
                </a:ln>
                <a:solidFill>
                  <a:srgbClr val="FFFF00"/>
                </a:solidFill>
                <a:effectLst>
                  <a:outerShdw blurRad="38100" dist="25400" dir="5400000" algn="ctr" rotWithShape="0">
                    <a:srgbClr val="6E747A">
                      <a:alpha val="43000"/>
                    </a:srgbClr>
                  </a:outerShdw>
                </a:effectLst>
              </a:rPr>
              <a:t>计算机与互联网</a:t>
            </a:r>
            <a:endParaRPr lang="en-US" altLang="zh-CN" dirty="0" smtClean="0">
              <a:ln w="0">
                <a:solidFill>
                  <a:srgbClr val="FFFF00"/>
                </a:solidFill>
              </a:ln>
              <a:solidFill>
                <a:srgbClr val="FFFF00"/>
              </a:solidFill>
              <a:effectLst>
                <a:outerShdw blurRad="38100" dist="25400" dir="5400000" algn="ctr" rotWithShape="0">
                  <a:srgbClr val="6E747A">
                    <a:alpha val="43000"/>
                  </a:srgbClr>
                </a:outerShdw>
              </a:effectLst>
            </a:endParaRPr>
          </a:p>
          <a:p>
            <a:pPr algn="ctr"/>
            <a:r>
              <a:rPr lang="zh-CN" altLang="en-US" dirty="0" smtClean="0">
                <a:ln w="0">
                  <a:solidFill>
                    <a:srgbClr val="FFFF00"/>
                  </a:solidFill>
                </a:ln>
                <a:solidFill>
                  <a:srgbClr val="FFFF00"/>
                </a:solidFill>
                <a:effectLst>
                  <a:outerShdw blurRad="38100" dist="25400" dir="5400000" algn="ctr" rotWithShape="0">
                    <a:srgbClr val="6E747A">
                      <a:alpha val="43000"/>
                    </a:srgbClr>
                  </a:outerShdw>
                </a:effectLst>
              </a:rPr>
              <a:t>合作交流</a:t>
            </a:r>
            <a:endParaRPr lang="zh-CN" altLang="en-US" dirty="0">
              <a:ln w="0">
                <a:solidFill>
                  <a:srgbClr val="FFFF00"/>
                </a:solidFill>
              </a:ln>
              <a:solidFill>
                <a:srgbClr val="FFFF00"/>
              </a:solidFill>
              <a:effectLst>
                <a:outerShdw blurRad="38100" dist="25400" dir="5400000" algn="ctr" rotWithShape="0">
                  <a:srgbClr val="6E747A">
                    <a:alpha val="43000"/>
                  </a:srgbClr>
                </a:outerShdw>
              </a:effectLst>
            </a:endParaRPr>
          </a:p>
        </p:txBody>
      </p:sp>
      <p:cxnSp>
        <p:nvCxnSpPr>
          <p:cNvPr id="20" name="直接连接符 19"/>
          <p:cNvCxnSpPr>
            <a:stCxn id="5" idx="2"/>
          </p:cNvCxnSpPr>
          <p:nvPr/>
        </p:nvCxnSpPr>
        <p:spPr>
          <a:xfrm>
            <a:off x="2848625" y="1542108"/>
            <a:ext cx="2609" cy="200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直接连接符 20"/>
          <p:cNvCxnSpPr>
            <a:endCxn id="6" idx="0"/>
          </p:cNvCxnSpPr>
          <p:nvPr/>
        </p:nvCxnSpPr>
        <p:spPr>
          <a:xfrm flipH="1">
            <a:off x="1210806" y="1742179"/>
            <a:ext cx="1098" cy="169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直接连接符 21"/>
          <p:cNvCxnSpPr>
            <a:endCxn id="7" idx="0"/>
          </p:cNvCxnSpPr>
          <p:nvPr/>
        </p:nvCxnSpPr>
        <p:spPr>
          <a:xfrm>
            <a:off x="4432899" y="1742179"/>
            <a:ext cx="4119" cy="169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接连接符 22"/>
          <p:cNvCxnSpPr/>
          <p:nvPr/>
        </p:nvCxnSpPr>
        <p:spPr>
          <a:xfrm>
            <a:off x="1240736" y="1742179"/>
            <a:ext cx="32209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直接连接符 23"/>
          <p:cNvCxnSpPr>
            <a:stCxn id="7" idx="2"/>
            <a:endCxn id="9" idx="0"/>
          </p:cNvCxnSpPr>
          <p:nvPr/>
        </p:nvCxnSpPr>
        <p:spPr>
          <a:xfrm flipH="1">
            <a:off x="4430908" y="2347785"/>
            <a:ext cx="6110" cy="461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接连接符 24"/>
          <p:cNvCxnSpPr>
            <a:endCxn id="8" idx="0"/>
          </p:cNvCxnSpPr>
          <p:nvPr/>
        </p:nvCxnSpPr>
        <p:spPr>
          <a:xfrm>
            <a:off x="2084017" y="2578444"/>
            <a:ext cx="0" cy="2306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直接连接符 25"/>
          <p:cNvCxnSpPr>
            <a:endCxn id="10" idx="0"/>
          </p:cNvCxnSpPr>
          <p:nvPr/>
        </p:nvCxnSpPr>
        <p:spPr>
          <a:xfrm>
            <a:off x="7002211" y="2578444"/>
            <a:ext cx="1" cy="214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接连接符 26"/>
          <p:cNvCxnSpPr/>
          <p:nvPr/>
        </p:nvCxnSpPr>
        <p:spPr>
          <a:xfrm>
            <a:off x="2084017" y="2578444"/>
            <a:ext cx="49181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直接连接符 27"/>
          <p:cNvCxnSpPr>
            <a:endCxn id="12" idx="3"/>
          </p:cNvCxnSpPr>
          <p:nvPr/>
        </p:nvCxnSpPr>
        <p:spPr>
          <a:xfrm>
            <a:off x="1946992" y="3245710"/>
            <a:ext cx="1" cy="453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直接连接符 28"/>
          <p:cNvCxnSpPr>
            <a:endCxn id="11" idx="3"/>
          </p:cNvCxnSpPr>
          <p:nvPr/>
        </p:nvCxnSpPr>
        <p:spPr>
          <a:xfrm flipH="1">
            <a:off x="1292084" y="3465037"/>
            <a:ext cx="5148" cy="241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直接连接符 29"/>
          <p:cNvCxnSpPr>
            <a:endCxn id="13" idx="3"/>
          </p:cNvCxnSpPr>
          <p:nvPr/>
        </p:nvCxnSpPr>
        <p:spPr>
          <a:xfrm flipH="1">
            <a:off x="2713386" y="3482609"/>
            <a:ext cx="5148" cy="216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直接连接符 30"/>
          <p:cNvCxnSpPr/>
          <p:nvPr/>
        </p:nvCxnSpPr>
        <p:spPr>
          <a:xfrm>
            <a:off x="1297232" y="3487727"/>
            <a:ext cx="14213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接连接符 31"/>
          <p:cNvCxnSpPr>
            <a:stCxn id="10" idx="2"/>
          </p:cNvCxnSpPr>
          <p:nvPr/>
        </p:nvCxnSpPr>
        <p:spPr>
          <a:xfrm>
            <a:off x="7002212" y="3229236"/>
            <a:ext cx="0" cy="253373"/>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直接连接符 32"/>
          <p:cNvCxnSpPr>
            <a:endCxn id="17" idx="3"/>
          </p:cNvCxnSpPr>
          <p:nvPr/>
        </p:nvCxnSpPr>
        <p:spPr>
          <a:xfrm>
            <a:off x="6661235" y="3482609"/>
            <a:ext cx="0" cy="214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直接连接符 33"/>
          <p:cNvCxnSpPr>
            <a:endCxn id="18" idx="3"/>
          </p:cNvCxnSpPr>
          <p:nvPr/>
        </p:nvCxnSpPr>
        <p:spPr>
          <a:xfrm>
            <a:off x="7405385" y="3472617"/>
            <a:ext cx="0" cy="2245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接连接符 34"/>
          <p:cNvCxnSpPr/>
          <p:nvPr/>
        </p:nvCxnSpPr>
        <p:spPr>
          <a:xfrm>
            <a:off x="6661235" y="3482609"/>
            <a:ext cx="744150" cy="51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直接连接符 35"/>
          <p:cNvCxnSpPr>
            <a:stCxn id="9" idx="2"/>
            <a:endCxn id="15" idx="3"/>
          </p:cNvCxnSpPr>
          <p:nvPr/>
        </p:nvCxnSpPr>
        <p:spPr>
          <a:xfrm flipH="1">
            <a:off x="4429809" y="3245710"/>
            <a:ext cx="1099" cy="453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直接连接符 36"/>
          <p:cNvCxnSpPr>
            <a:endCxn id="14" idx="3"/>
          </p:cNvCxnSpPr>
          <p:nvPr/>
        </p:nvCxnSpPr>
        <p:spPr>
          <a:xfrm>
            <a:off x="3808334" y="3465037"/>
            <a:ext cx="0" cy="23212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接连接符 37"/>
          <p:cNvCxnSpPr>
            <a:endCxn id="16" idx="3"/>
          </p:cNvCxnSpPr>
          <p:nvPr/>
        </p:nvCxnSpPr>
        <p:spPr>
          <a:xfrm>
            <a:off x="5052729" y="3482609"/>
            <a:ext cx="0" cy="224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直接连接符 38"/>
          <p:cNvCxnSpPr/>
          <p:nvPr/>
        </p:nvCxnSpPr>
        <p:spPr>
          <a:xfrm>
            <a:off x="3808334" y="3465037"/>
            <a:ext cx="12443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直接连接符 39"/>
          <p:cNvCxnSpPr>
            <a:stCxn id="11" idx="1"/>
          </p:cNvCxnSpPr>
          <p:nvPr/>
        </p:nvCxnSpPr>
        <p:spPr>
          <a:xfrm flipH="1">
            <a:off x="1292083" y="5016845"/>
            <a:ext cx="1" cy="2141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直接连接符 40"/>
          <p:cNvCxnSpPr>
            <a:stCxn id="18" idx="1"/>
          </p:cNvCxnSpPr>
          <p:nvPr/>
        </p:nvCxnSpPr>
        <p:spPr>
          <a:xfrm>
            <a:off x="7405385" y="5006974"/>
            <a:ext cx="0" cy="224053"/>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直接连接符 41"/>
          <p:cNvCxnSpPr/>
          <p:nvPr/>
        </p:nvCxnSpPr>
        <p:spPr>
          <a:xfrm>
            <a:off x="1292083" y="5231027"/>
            <a:ext cx="611330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直接连接符 42"/>
          <p:cNvCxnSpPr>
            <a:endCxn id="19" idx="0"/>
          </p:cNvCxnSpPr>
          <p:nvPr/>
        </p:nvCxnSpPr>
        <p:spPr>
          <a:xfrm>
            <a:off x="4492556" y="5223522"/>
            <a:ext cx="0" cy="25464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6386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512340" y="94227"/>
            <a:ext cx="8229600" cy="782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kumimoji="1" lang="zh-CN" altLang="en-US" sz="3600" dirty="0" smtClean="0">
                <a:solidFill>
                  <a:srgbClr val="0000FF"/>
                </a:solidFill>
                <a:latin typeface="Arial" charset="0"/>
                <a:ea typeface="宋体" charset="0"/>
                <a:sym typeface="Wingdings 2" charset="0"/>
              </a:rPr>
              <a:t>探测</a:t>
            </a:r>
            <a:r>
              <a:rPr kumimoji="1" lang="zh-CN" altLang="en-US" sz="3600" dirty="0">
                <a:solidFill>
                  <a:srgbClr val="0000FF"/>
                </a:solidFill>
                <a:latin typeface="Arial" charset="0"/>
                <a:ea typeface="宋体" charset="0"/>
                <a:sym typeface="Wingdings 2" charset="0"/>
              </a:rPr>
              <a:t>器性能和方法测试室</a:t>
            </a:r>
          </a:p>
        </p:txBody>
      </p:sp>
      <p:pic>
        <p:nvPicPr>
          <p:cNvPr id="25603" name="Picture 2" descr="C:\Users\Zhao\Pictures\2011-01-22 ENPP_Pics_20110122\ENPP_Pics_20110122 0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13" y="1281113"/>
            <a:ext cx="3582987"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3" descr="C:\Users\Zhao\Pictures\2011-01-22 ENPP_Pics_20110122\ENPP_Pics_20110122 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3600450" cy="240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6" descr="C:\Users\Zhao\Pictures\2011-01-22 ENPP_Pics_20110122\ENPP_Pics_20110122 0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3860800"/>
            <a:ext cx="3529012" cy="235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TextBox 1"/>
          <p:cNvSpPr txBox="1">
            <a:spLocks noChangeArrowheads="1"/>
          </p:cNvSpPr>
          <p:nvPr/>
        </p:nvSpPr>
        <p:spPr bwMode="auto">
          <a:xfrm>
            <a:off x="1403350" y="1268413"/>
            <a:ext cx="23764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复合测试平台</a:t>
            </a:r>
          </a:p>
        </p:txBody>
      </p:sp>
      <p:sp>
        <p:nvSpPr>
          <p:cNvPr id="25607" name="TextBox 2"/>
          <p:cNvSpPr txBox="1">
            <a:spLocks noChangeArrowheads="1"/>
          </p:cNvSpPr>
          <p:nvPr/>
        </p:nvSpPr>
        <p:spPr bwMode="auto">
          <a:xfrm>
            <a:off x="5148263" y="1273175"/>
            <a:ext cx="2663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气体性能测试平台</a:t>
            </a:r>
          </a:p>
        </p:txBody>
      </p:sp>
      <p:sp>
        <p:nvSpPr>
          <p:cNvPr id="25608" name="TextBox 3"/>
          <p:cNvSpPr txBox="1">
            <a:spLocks noChangeArrowheads="1"/>
          </p:cNvSpPr>
          <p:nvPr/>
        </p:nvSpPr>
        <p:spPr bwMode="auto">
          <a:xfrm>
            <a:off x="2771775" y="3860800"/>
            <a:ext cx="32400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zh-CN" altLang="en-US" sz="2000">
                <a:solidFill>
                  <a:srgbClr val="FF0000"/>
                </a:solidFill>
              </a:rPr>
              <a:t>光电倍增管性能测试</a:t>
            </a:r>
          </a:p>
        </p:txBody>
      </p:sp>
      <p:sp>
        <p:nvSpPr>
          <p:cNvPr id="25609" name="TextBox 9"/>
          <p:cNvSpPr txBox="1">
            <a:spLocks noChangeArrowheads="1"/>
          </p:cNvSpPr>
          <p:nvPr/>
        </p:nvSpPr>
        <p:spPr bwMode="auto">
          <a:xfrm>
            <a:off x="4500563" y="6381750"/>
            <a:ext cx="384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rgbClr val="990033"/>
                </a:solidFill>
                <a:latin typeface="Arial" charset="0"/>
                <a:ea typeface="宋体" charset="0"/>
                <a:cs typeface="宋体" charset="0"/>
              </a:defRPr>
            </a:lvl1pPr>
            <a:lvl2pPr marL="742950" indent="-285750">
              <a:defRPr sz="3200" b="1">
                <a:solidFill>
                  <a:srgbClr val="990033"/>
                </a:solidFill>
                <a:latin typeface="Arial" charset="0"/>
                <a:ea typeface="宋体" charset="0"/>
                <a:cs typeface="宋体" charset="0"/>
              </a:defRPr>
            </a:lvl2pPr>
            <a:lvl3pPr marL="1143000" indent="-228600">
              <a:defRPr sz="3200" b="1">
                <a:solidFill>
                  <a:srgbClr val="990033"/>
                </a:solidFill>
                <a:latin typeface="Arial" charset="0"/>
                <a:ea typeface="宋体" charset="0"/>
                <a:cs typeface="宋体" charset="0"/>
              </a:defRPr>
            </a:lvl3pPr>
            <a:lvl4pPr marL="1600200" indent="-228600">
              <a:defRPr sz="3200" b="1">
                <a:solidFill>
                  <a:srgbClr val="990033"/>
                </a:solidFill>
                <a:latin typeface="Arial" charset="0"/>
                <a:ea typeface="宋体" charset="0"/>
                <a:cs typeface="宋体" charset="0"/>
              </a:defRPr>
            </a:lvl4pPr>
            <a:lvl5pPr marL="2057400" indent="-228600">
              <a:defRPr sz="3200" b="1">
                <a:solidFill>
                  <a:srgbClr val="990033"/>
                </a:solidFill>
                <a:latin typeface="Arial" charset="0"/>
                <a:ea typeface="宋体" charset="0"/>
                <a:cs typeface="宋体" charset="0"/>
              </a:defRPr>
            </a:lvl5pPr>
            <a:lvl6pPr marL="2514600" indent="-228600" algn="ctr" eaLnBrk="0" fontAlgn="base" hangingPunct="0">
              <a:spcBef>
                <a:spcPct val="0"/>
              </a:spcBef>
              <a:spcAft>
                <a:spcPct val="0"/>
              </a:spcAft>
              <a:defRPr sz="3200" b="1">
                <a:solidFill>
                  <a:srgbClr val="990033"/>
                </a:solidFill>
                <a:latin typeface="Arial" charset="0"/>
                <a:ea typeface="宋体" charset="0"/>
                <a:cs typeface="宋体" charset="0"/>
              </a:defRPr>
            </a:lvl6pPr>
            <a:lvl7pPr marL="2971800" indent="-228600" algn="ctr" eaLnBrk="0" fontAlgn="base" hangingPunct="0">
              <a:spcBef>
                <a:spcPct val="0"/>
              </a:spcBef>
              <a:spcAft>
                <a:spcPct val="0"/>
              </a:spcAft>
              <a:defRPr sz="3200" b="1">
                <a:solidFill>
                  <a:srgbClr val="990033"/>
                </a:solidFill>
                <a:latin typeface="Arial" charset="0"/>
                <a:ea typeface="宋体" charset="0"/>
                <a:cs typeface="宋体" charset="0"/>
              </a:defRPr>
            </a:lvl7pPr>
            <a:lvl8pPr marL="3429000" indent="-228600" algn="ctr" eaLnBrk="0" fontAlgn="base" hangingPunct="0">
              <a:spcBef>
                <a:spcPct val="0"/>
              </a:spcBef>
              <a:spcAft>
                <a:spcPct val="0"/>
              </a:spcAft>
              <a:defRPr sz="3200" b="1">
                <a:solidFill>
                  <a:srgbClr val="990033"/>
                </a:solidFill>
                <a:latin typeface="Arial" charset="0"/>
                <a:ea typeface="宋体" charset="0"/>
                <a:cs typeface="宋体" charset="0"/>
              </a:defRPr>
            </a:lvl8pPr>
            <a:lvl9pPr marL="3886200" indent="-228600" algn="ctr" eaLnBrk="0" fontAlgn="base" hangingPunct="0">
              <a:spcBef>
                <a:spcPct val="0"/>
              </a:spcBef>
              <a:spcAft>
                <a:spcPct val="0"/>
              </a:spcAft>
              <a:defRPr sz="3200" b="1">
                <a:solidFill>
                  <a:srgbClr val="990033"/>
                </a:solidFill>
                <a:latin typeface="Arial" charset="0"/>
                <a:ea typeface="宋体" charset="0"/>
                <a:cs typeface="宋体" charset="0"/>
              </a:defRPr>
            </a:lvl9pPr>
          </a:lstStyle>
          <a:p>
            <a:r>
              <a:rPr lang="en-US" altLang="zh-CN" sz="1400">
                <a:solidFill>
                  <a:schemeClr val="tx1"/>
                </a:solidFill>
              </a:rPr>
              <a:t>23</a:t>
            </a:r>
            <a:endParaRPr lang="zh-CN" altLang="en-US" sz="1400">
              <a:solidFill>
                <a:schemeClr val="tx1"/>
              </a:solidFill>
            </a:endParaRPr>
          </a:p>
        </p:txBody>
      </p:sp>
      <p:sp>
        <p:nvSpPr>
          <p:cNvPr id="3" name="Slide Number Placeholder 2"/>
          <p:cNvSpPr>
            <a:spLocks noGrp="1"/>
          </p:cNvSpPr>
          <p:nvPr>
            <p:ph type="sldNum" sz="quarter" idx="12"/>
          </p:nvPr>
        </p:nvSpPr>
        <p:spPr/>
        <p:txBody>
          <a:bodyPr/>
          <a:lstStyle/>
          <a:p>
            <a:fld id="{C973300C-797F-D148-A78D-320196FBAF04}" type="slidenum">
              <a:rPr lang="en-US" smtClean="0"/>
              <a:pPr/>
              <a:t>60</a:t>
            </a:fld>
            <a:endParaRPr lang="en-US"/>
          </a:p>
        </p:txBody>
      </p:sp>
    </p:spTree>
    <p:extLst>
      <p:ext uri="{BB962C8B-B14F-4D97-AF65-F5344CB8AC3E}">
        <p14:creationId xmlns:p14="http://schemas.microsoft.com/office/powerpoint/2010/main" val="25000895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601742" y="115887"/>
            <a:ext cx="8229600" cy="7207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kumimoji="1" lang="zh-CN" altLang="en-US" sz="3200" dirty="0">
                <a:latin typeface="Arial" charset="0"/>
                <a:ea typeface="宋体" charset="0"/>
                <a:sym typeface="Wingdings 2" charset="0"/>
              </a:rPr>
              <a:t>网格计算系统：探测器模拟和数据处理</a:t>
            </a:r>
          </a:p>
        </p:txBody>
      </p:sp>
      <p:pic>
        <p:nvPicPr>
          <p:cNvPr id="26627" name="Picture 2" descr="C:\Users\Zhao\Pictures\2011-01-22 ENPP_Pics_20110122\ENPP_Pics_20110122 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79" y="1514375"/>
            <a:ext cx="4829542" cy="3218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574073" y="1652087"/>
            <a:ext cx="2978099" cy="2677656"/>
          </a:xfrm>
          <a:prstGeom prst="rect">
            <a:avLst/>
          </a:prstGeom>
          <a:noFill/>
        </p:spPr>
        <p:txBody>
          <a:bodyPr wrap="none" rtlCol="0">
            <a:spAutoFit/>
          </a:bodyPr>
          <a:lstStyle/>
          <a:p>
            <a:r>
              <a:rPr lang="en-US" sz="2400" dirty="0" smtClean="0"/>
              <a:t>CPU: 448 core</a:t>
            </a:r>
          </a:p>
          <a:p>
            <a:r>
              <a:rPr lang="en-US" sz="2400" dirty="0" smtClean="0"/>
              <a:t>Storage space: 260 TB</a:t>
            </a:r>
          </a:p>
          <a:p>
            <a:r>
              <a:rPr lang="en-US" sz="2400" dirty="0" smtClean="0"/>
              <a:t>Network speed: 10 Gb</a:t>
            </a:r>
          </a:p>
          <a:p>
            <a:endParaRPr lang="en-US" sz="2400" dirty="0"/>
          </a:p>
          <a:p>
            <a:r>
              <a:rPr lang="en-US" sz="2400" dirty="0" smtClean="0">
                <a:solidFill>
                  <a:srgbClr val="FF0000"/>
                </a:solidFill>
              </a:rPr>
              <a:t>Grid computing</a:t>
            </a:r>
            <a:r>
              <a:rPr lang="en-US" sz="2400" dirty="0" smtClean="0"/>
              <a:t>: </a:t>
            </a:r>
          </a:p>
          <a:p>
            <a:r>
              <a:rPr lang="en-US" sz="2400" dirty="0" smtClean="0"/>
              <a:t>Tire 3 for ATLAS</a:t>
            </a:r>
          </a:p>
          <a:p>
            <a:r>
              <a:rPr lang="en-US" sz="2400" dirty="0" smtClean="0"/>
              <a:t>Tire 2 for BESIII</a:t>
            </a:r>
            <a:endParaRPr lang="en-US" sz="2400" dirty="0"/>
          </a:p>
        </p:txBody>
      </p:sp>
      <p:sp>
        <p:nvSpPr>
          <p:cNvPr id="4" name="Slide Number Placeholder 3"/>
          <p:cNvSpPr>
            <a:spLocks noGrp="1"/>
          </p:cNvSpPr>
          <p:nvPr>
            <p:ph type="sldNum" sz="quarter" idx="12"/>
          </p:nvPr>
        </p:nvSpPr>
        <p:spPr/>
        <p:txBody>
          <a:bodyPr/>
          <a:lstStyle/>
          <a:p>
            <a:fld id="{C973300C-797F-D148-A78D-320196FBAF04}" type="slidenum">
              <a:rPr lang="en-US" smtClean="0"/>
              <a:pPr/>
              <a:t>61</a:t>
            </a:fld>
            <a:endParaRPr lang="en-US"/>
          </a:p>
        </p:txBody>
      </p:sp>
    </p:spTree>
    <p:extLst>
      <p:ext uri="{BB962C8B-B14F-4D97-AF65-F5344CB8AC3E}">
        <p14:creationId xmlns:p14="http://schemas.microsoft.com/office/powerpoint/2010/main" val="370134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(2)</a:t>
            </a:r>
            <a:endParaRPr lang="en-US" dirty="0"/>
          </a:p>
        </p:txBody>
      </p:sp>
      <p:sp>
        <p:nvSpPr>
          <p:cNvPr id="3" name="Content Placeholder 2"/>
          <p:cNvSpPr>
            <a:spLocks noGrp="1"/>
          </p:cNvSpPr>
          <p:nvPr>
            <p:ph idx="1"/>
          </p:nvPr>
        </p:nvSpPr>
        <p:spPr/>
        <p:txBody>
          <a:bodyPr>
            <a:normAutofit/>
          </a:bodyPr>
          <a:lstStyle/>
          <a:p>
            <a:r>
              <a:rPr lang="en-US" sz="2400" dirty="0" smtClean="0"/>
              <a:t>Bring in </a:t>
            </a:r>
            <a:r>
              <a:rPr lang="en-US" sz="2400" dirty="0" smtClean="0">
                <a:solidFill>
                  <a:srgbClr val="FF0000"/>
                </a:solidFill>
              </a:rPr>
              <a:t>international standard </a:t>
            </a:r>
            <a:r>
              <a:rPr lang="en-US" sz="2400" dirty="0" smtClean="0"/>
              <a:t>for teaching and research: </a:t>
            </a:r>
          </a:p>
          <a:p>
            <a:pPr marL="0" indent="0">
              <a:buNone/>
            </a:pPr>
            <a:r>
              <a:rPr lang="en-US" sz="2400" dirty="0"/>
              <a:t> </a:t>
            </a:r>
            <a:r>
              <a:rPr lang="en-US" sz="2400" dirty="0" smtClean="0"/>
              <a:t>    - regular colloquium and seminar, international conference to      </a:t>
            </a:r>
          </a:p>
          <a:p>
            <a:pPr marL="0" indent="0">
              <a:buNone/>
            </a:pPr>
            <a:r>
              <a:rPr lang="en-US" sz="2400" dirty="0"/>
              <a:t> </a:t>
            </a:r>
            <a:r>
              <a:rPr lang="en-US" sz="2400" dirty="0" smtClean="0"/>
              <a:t>      campus</a:t>
            </a:r>
          </a:p>
          <a:p>
            <a:pPr marL="0" indent="0">
              <a:buNone/>
            </a:pPr>
            <a:r>
              <a:rPr lang="en-US" sz="2400" dirty="0"/>
              <a:t> </a:t>
            </a:r>
            <a:r>
              <a:rPr lang="en-US" sz="2400" dirty="0" smtClean="0"/>
              <a:t>    - each Ph.D. graduate student gave one talk at int. conf.  </a:t>
            </a:r>
          </a:p>
          <a:p>
            <a:pPr marL="0" indent="0">
              <a:buNone/>
            </a:pPr>
            <a:r>
              <a:rPr lang="en-US" sz="2400" dirty="0"/>
              <a:t> </a:t>
            </a:r>
            <a:r>
              <a:rPr lang="en-US" sz="2400" dirty="0" smtClean="0"/>
              <a:t>    - thesis defense: foreign prof., in English</a:t>
            </a:r>
          </a:p>
          <a:p>
            <a:pPr marL="0" indent="0">
              <a:buNone/>
            </a:pPr>
            <a:r>
              <a:rPr lang="en-US" sz="2400" dirty="0"/>
              <a:t> </a:t>
            </a:r>
            <a:r>
              <a:rPr lang="en-US" sz="2400" dirty="0" smtClean="0"/>
              <a:t>    - REU program: (3 from UM to USTC, 5 to CERN, 5 to UM)</a:t>
            </a:r>
          </a:p>
        </p:txBody>
      </p:sp>
      <p:sp>
        <p:nvSpPr>
          <p:cNvPr id="5" name="Slide Number Placeholder 4"/>
          <p:cNvSpPr>
            <a:spLocks noGrp="1"/>
          </p:cNvSpPr>
          <p:nvPr>
            <p:ph type="sldNum" sz="quarter" idx="12"/>
          </p:nvPr>
        </p:nvSpPr>
        <p:spPr/>
        <p:txBody>
          <a:bodyPr/>
          <a:lstStyle/>
          <a:p>
            <a:fld id="{C973300C-797F-D148-A78D-320196FBAF04}" type="slidenum">
              <a:rPr lang="en-US" smtClean="0"/>
              <a:pPr/>
              <a:t>62</a:t>
            </a:fld>
            <a:endParaRPr lang="en-US"/>
          </a:p>
        </p:txBody>
      </p:sp>
    </p:spTree>
    <p:extLst>
      <p:ext uri="{BB962C8B-B14F-4D97-AF65-F5344CB8AC3E}">
        <p14:creationId xmlns:p14="http://schemas.microsoft.com/office/powerpoint/2010/main" val="3753324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5400" b="1" dirty="0" smtClean="0">
                <a:solidFill>
                  <a:srgbClr val="C00000"/>
                </a:solidFill>
              </a:rPr>
              <a:t>提纲</a:t>
            </a:r>
            <a:endParaRPr lang="zh-CN" altLang="en-US" sz="5400" b="1" dirty="0">
              <a:solidFill>
                <a:srgbClr val="C00000"/>
              </a:solidFill>
            </a:endParaRPr>
          </a:p>
        </p:txBody>
      </p:sp>
      <p:sp>
        <p:nvSpPr>
          <p:cNvPr id="3" name="内容占位符 2"/>
          <p:cNvSpPr>
            <a:spLocks noGrp="1"/>
          </p:cNvSpPr>
          <p:nvPr>
            <p:ph idx="1"/>
          </p:nvPr>
        </p:nvSpPr>
        <p:spPr>
          <a:xfrm>
            <a:off x="1527239" y="1731282"/>
            <a:ext cx="6730936" cy="3440794"/>
          </a:xfrm>
        </p:spPr>
        <p:txBody>
          <a:bodyPr>
            <a:noAutofit/>
          </a:bodyPr>
          <a:lstStyle/>
          <a:p>
            <a:pPr>
              <a:lnSpc>
                <a:spcPct val="150000"/>
              </a:lnSpc>
            </a:pPr>
            <a:r>
              <a:rPr lang="zh-CN" altLang="en-US" b="1" dirty="0" smtClean="0">
                <a:solidFill>
                  <a:srgbClr val="0000FF"/>
                </a:solidFill>
              </a:rPr>
              <a:t>学科现状</a:t>
            </a:r>
            <a:endParaRPr lang="en-US" altLang="zh-CN" b="1" dirty="0" smtClean="0">
              <a:solidFill>
                <a:srgbClr val="0000FF"/>
              </a:solidFill>
            </a:endParaRPr>
          </a:p>
          <a:p>
            <a:pPr>
              <a:lnSpc>
                <a:spcPct val="150000"/>
              </a:lnSpc>
            </a:pPr>
            <a:r>
              <a:rPr lang="zh-CN" altLang="en-US" b="1" dirty="0" smtClean="0">
                <a:solidFill>
                  <a:srgbClr val="0000FF"/>
                </a:solidFill>
              </a:rPr>
              <a:t>薄弱环节、存在问题及发展瓶颈</a:t>
            </a:r>
            <a:endParaRPr lang="en-US" altLang="zh-CN" b="1" dirty="0" smtClean="0">
              <a:solidFill>
                <a:srgbClr val="0000FF"/>
              </a:solidFill>
            </a:endParaRPr>
          </a:p>
          <a:p>
            <a:pPr>
              <a:lnSpc>
                <a:spcPct val="150000"/>
              </a:lnSpc>
            </a:pPr>
            <a:r>
              <a:rPr lang="zh-CN" altLang="en-US" b="1" dirty="0" smtClean="0">
                <a:solidFill>
                  <a:srgbClr val="0000FF"/>
                </a:solidFill>
              </a:rPr>
              <a:t>发展规划</a:t>
            </a:r>
            <a:r>
              <a:rPr lang="zh-CN" altLang="en-US" b="1" dirty="0">
                <a:solidFill>
                  <a:srgbClr val="0000FF"/>
                </a:solidFill>
              </a:rPr>
              <a:t>、</a:t>
            </a:r>
            <a:r>
              <a:rPr lang="zh-CN" altLang="en-US" b="1" dirty="0" smtClean="0">
                <a:solidFill>
                  <a:srgbClr val="0000FF"/>
                </a:solidFill>
              </a:rPr>
              <a:t>实现</a:t>
            </a:r>
            <a:r>
              <a:rPr lang="zh-CN" altLang="en-US" b="1" dirty="0">
                <a:solidFill>
                  <a:srgbClr val="0000FF"/>
                </a:solidFill>
              </a:rPr>
              <a:t>路径及五年</a:t>
            </a:r>
            <a:r>
              <a:rPr lang="zh-CN" altLang="en-US" b="1" dirty="0" smtClean="0">
                <a:solidFill>
                  <a:srgbClr val="0000FF"/>
                </a:solidFill>
              </a:rPr>
              <a:t>目标</a:t>
            </a:r>
            <a:endParaRPr lang="en-US" altLang="zh-CN" b="1" dirty="0" smtClean="0">
              <a:solidFill>
                <a:srgbClr val="0000FF"/>
              </a:solidFill>
            </a:endParaRPr>
          </a:p>
          <a:p>
            <a:pPr>
              <a:lnSpc>
                <a:spcPct val="150000"/>
              </a:lnSpc>
            </a:pPr>
            <a:r>
              <a:rPr lang="zh-CN" altLang="en-US" b="1" dirty="0">
                <a:solidFill>
                  <a:srgbClr val="0000FF"/>
                </a:solidFill>
              </a:rPr>
              <a:t>总结</a:t>
            </a:r>
          </a:p>
        </p:txBody>
      </p:sp>
      <p:sp>
        <p:nvSpPr>
          <p:cNvPr id="4" name="灯片编号占位符 3"/>
          <p:cNvSpPr>
            <a:spLocks noGrp="1"/>
          </p:cNvSpPr>
          <p:nvPr>
            <p:ph type="sldNum" sz="quarter" idx="12"/>
          </p:nvPr>
        </p:nvSpPr>
        <p:spPr/>
        <p:txBody>
          <a:bodyPr/>
          <a:lstStyle/>
          <a:p>
            <a:fld id="{C973300C-797F-D148-A78D-320196FBAF04}" type="slidenum">
              <a:rPr lang="en-US" smtClean="0"/>
              <a:pPr/>
              <a:t>63</a:t>
            </a:fld>
            <a:endParaRPr lang="en-US"/>
          </a:p>
        </p:txBody>
      </p:sp>
    </p:spTree>
    <p:extLst>
      <p:ext uri="{BB962C8B-B14F-4D97-AF65-F5344CB8AC3E}">
        <p14:creationId xmlns:p14="http://schemas.microsoft.com/office/powerpoint/2010/main" val="28214662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417" y="189085"/>
            <a:ext cx="8215745" cy="714850"/>
          </a:xfrm>
        </p:spPr>
        <p:txBody>
          <a:bodyPr/>
          <a:lstStyle/>
          <a:p>
            <a:r>
              <a:rPr lang="zh-CN" altLang="en-US" dirty="0" smtClean="0"/>
              <a:t>薄弱环节</a:t>
            </a:r>
            <a:r>
              <a:rPr lang="en-US" altLang="zh-CN" dirty="0" smtClean="0"/>
              <a:t>(</a:t>
            </a:r>
            <a:r>
              <a:rPr lang="en-US" altLang="zh-CN" dirty="0"/>
              <a:t>I</a:t>
            </a:r>
            <a:r>
              <a:rPr lang="en-US" altLang="zh-CN" dirty="0" smtClean="0"/>
              <a:t>)</a:t>
            </a:r>
            <a:r>
              <a:rPr lang="zh-CN" altLang="en-US" dirty="0" smtClean="0">
                <a:sym typeface="Symbol" panose="05050102010706020507" pitchFamily="18" charset="2"/>
              </a:rPr>
              <a:t>非加速器</a:t>
            </a:r>
            <a:r>
              <a:rPr lang="zh-CN" altLang="en-US" dirty="0">
                <a:sym typeface="Symbol" panose="05050102010706020507" pitchFamily="18" charset="2"/>
              </a:rPr>
              <a:t>物理</a:t>
            </a:r>
            <a:r>
              <a:rPr lang="zh-CN" altLang="en-US" dirty="0" smtClean="0"/>
              <a:t>实验</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64</a:t>
            </a:fld>
            <a:endParaRPr lang="en-US" dirty="0"/>
          </a:p>
        </p:txBody>
      </p:sp>
      <p:sp>
        <p:nvSpPr>
          <p:cNvPr id="3" name="文本框 2"/>
          <p:cNvSpPr txBox="1"/>
          <p:nvPr/>
        </p:nvSpPr>
        <p:spPr>
          <a:xfrm>
            <a:off x="436417" y="1295840"/>
            <a:ext cx="7849627" cy="378565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2000" b="1" dirty="0" smtClean="0"/>
              <a:t>近年来，非加速器物理</a:t>
            </a:r>
            <a:r>
              <a:rPr lang="en-US" altLang="zh-CN" sz="2000" b="1" dirty="0" smtClean="0"/>
              <a:t>(</a:t>
            </a:r>
            <a:r>
              <a:rPr lang="zh-CN" altLang="en-US" sz="2000" b="1" dirty="0" smtClean="0"/>
              <a:t>如寻找暗物质、无</a:t>
            </a:r>
            <a:r>
              <a:rPr lang="zh-CN" altLang="zh-CN" sz="2000" b="1" dirty="0" smtClean="0"/>
              <a:t>中微子双</a:t>
            </a:r>
            <a:r>
              <a:rPr lang="en-US" altLang="zh-CN" sz="2000" b="1" dirty="0"/>
              <a:t>beta</a:t>
            </a:r>
            <a:r>
              <a:rPr lang="zh-CN" altLang="zh-CN" sz="2000" b="1" dirty="0" smtClean="0"/>
              <a:t>衰变</a:t>
            </a:r>
            <a:r>
              <a:rPr lang="zh-CN" altLang="en-US" sz="2000" b="1" dirty="0" smtClean="0"/>
              <a:t>等</a:t>
            </a:r>
            <a:r>
              <a:rPr lang="en-US" altLang="zh-CN" sz="2000" b="1" dirty="0" smtClean="0"/>
              <a:t>)</a:t>
            </a:r>
            <a:r>
              <a:rPr lang="zh-CN" altLang="en-US" sz="2000" b="1" dirty="0" smtClean="0"/>
              <a:t>兴起。</a:t>
            </a:r>
            <a:endParaRPr lang="en-US" altLang="zh-CN" sz="2000" b="1" dirty="0" smtClean="0"/>
          </a:p>
          <a:p>
            <a:pPr marL="285750" indent="-285750">
              <a:lnSpc>
                <a:spcPct val="150000"/>
              </a:lnSpc>
              <a:buFont typeface="Wingdings" panose="05000000000000000000" pitchFamily="2" charset="2"/>
              <a:buChar char="l"/>
            </a:pPr>
            <a:endParaRPr lang="en-US" altLang="zh-CN" sz="2000" b="1" dirty="0" smtClean="0"/>
          </a:p>
          <a:p>
            <a:pPr marL="285750" indent="-285750">
              <a:lnSpc>
                <a:spcPct val="150000"/>
              </a:lnSpc>
              <a:buFont typeface="Wingdings" panose="05000000000000000000" pitchFamily="2" charset="2"/>
              <a:buChar char="l"/>
            </a:pPr>
            <a:r>
              <a:rPr lang="zh-CN" altLang="en-US" sz="2000" b="1" dirty="0" smtClean="0"/>
              <a:t>我国新建的四川锦屏地下实验室以及未来中国的太空站将提供优越的实验场所。</a:t>
            </a:r>
            <a:endParaRPr lang="en-US" altLang="zh-CN" sz="2000" b="1" dirty="0" smtClean="0"/>
          </a:p>
          <a:p>
            <a:pPr marL="285750" indent="-285750">
              <a:lnSpc>
                <a:spcPct val="150000"/>
              </a:lnSpc>
            </a:pPr>
            <a:endParaRPr lang="en-US" altLang="zh-CN" sz="2000" b="1" dirty="0" smtClean="0"/>
          </a:p>
          <a:p>
            <a:pPr marL="285750" indent="-285750">
              <a:lnSpc>
                <a:spcPct val="150000"/>
              </a:lnSpc>
              <a:buFont typeface="Wingdings" panose="05000000000000000000" pitchFamily="2" charset="2"/>
              <a:buChar char="l"/>
            </a:pPr>
            <a:r>
              <a:rPr lang="zh-CN" altLang="en-US" sz="2000" b="1" dirty="0" smtClean="0"/>
              <a:t>急需引进非加速器物理背景的学术带头人，建立团队</a:t>
            </a:r>
            <a:r>
              <a:rPr lang="en-US" altLang="zh-CN" sz="2000" b="1" dirty="0" smtClean="0"/>
              <a:t>(3-4</a:t>
            </a:r>
            <a:r>
              <a:rPr lang="zh-CN" altLang="en-US" sz="2000" b="1" dirty="0" smtClean="0"/>
              <a:t>人</a:t>
            </a:r>
            <a:r>
              <a:rPr lang="en-US" altLang="zh-CN" sz="2000" b="1" dirty="0" smtClean="0"/>
              <a:t>)</a:t>
            </a:r>
            <a:r>
              <a:rPr lang="zh-CN" altLang="en-US" sz="2000" b="1" dirty="0" smtClean="0"/>
              <a:t>。</a:t>
            </a:r>
            <a:endParaRPr lang="en-US" altLang="zh-CN" sz="2000" b="1" dirty="0" smtClean="0"/>
          </a:p>
          <a:p>
            <a:pPr marL="285750" indent="-285750">
              <a:lnSpc>
                <a:spcPct val="150000"/>
              </a:lnSpc>
              <a:buFont typeface="Wingdings" panose="05000000000000000000" pitchFamily="2" charset="2"/>
              <a:buChar char="l"/>
            </a:pPr>
            <a:endParaRPr lang="en-US" altLang="zh-CN" sz="2000" b="1" dirty="0" smtClean="0"/>
          </a:p>
        </p:txBody>
      </p:sp>
    </p:spTree>
    <p:extLst>
      <p:ext uri="{BB962C8B-B14F-4D97-AF65-F5344CB8AC3E}">
        <p14:creationId xmlns:p14="http://schemas.microsoft.com/office/powerpoint/2010/main" val="19268700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学生培养与教学</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65</a:t>
            </a:fld>
            <a:endParaRPr lang="en-US" dirty="0"/>
          </a:p>
        </p:txBody>
      </p:sp>
      <p:sp>
        <p:nvSpPr>
          <p:cNvPr id="3" name="文本框 2"/>
          <p:cNvSpPr txBox="1"/>
          <p:nvPr/>
        </p:nvSpPr>
        <p:spPr>
          <a:xfrm>
            <a:off x="808432" y="1227663"/>
            <a:ext cx="7510536" cy="5078313"/>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b="1" dirty="0" smtClean="0"/>
              <a:t>成立专业课程课题组，定期召开讨论会研究授课内容。加强不同课程之间的沟通交流，合理安排课程内容、授课时间顺序以及课时。</a:t>
            </a:r>
            <a:endParaRPr lang="en-US" altLang="zh-CN" b="1" dirty="0" smtClean="0"/>
          </a:p>
          <a:p>
            <a:pPr>
              <a:lnSpc>
                <a:spcPct val="150000"/>
              </a:lnSpc>
            </a:pPr>
            <a:endParaRPr lang="en-US" altLang="zh-CN" b="1" dirty="0" smtClean="0"/>
          </a:p>
          <a:p>
            <a:pPr marL="285750" indent="-285750">
              <a:lnSpc>
                <a:spcPct val="150000"/>
              </a:lnSpc>
              <a:buFont typeface="Wingdings" panose="05000000000000000000" pitchFamily="2" charset="2"/>
              <a:buChar char="l"/>
            </a:pPr>
            <a:r>
              <a:rPr lang="zh-CN" altLang="en-US" b="1" dirty="0" smtClean="0"/>
              <a:t>适当增加本科生的必修课数目，同时鼓励本科生多进实验室，尽早接触实验与科学研究。</a:t>
            </a:r>
            <a:endParaRPr lang="en-US" altLang="zh-CN" b="1" dirty="0" smtClean="0"/>
          </a:p>
          <a:p>
            <a:pPr>
              <a:lnSpc>
                <a:spcPct val="150000"/>
              </a:lnSpc>
            </a:pPr>
            <a:endParaRPr lang="en-US" altLang="zh-CN" b="1" dirty="0" smtClean="0"/>
          </a:p>
          <a:p>
            <a:pPr marL="285750" indent="-285750">
              <a:lnSpc>
                <a:spcPct val="150000"/>
              </a:lnSpc>
              <a:buFont typeface="Wingdings" panose="05000000000000000000" pitchFamily="2" charset="2"/>
              <a:buChar char="l"/>
            </a:pPr>
            <a:r>
              <a:rPr lang="zh-CN" altLang="en-US" b="1" dirty="0" smtClean="0"/>
              <a:t>规范研究生的培养流程（包括资格考试、制定培养计划、开题报告、论文选题、论文评审、答辩等）。是否要求非本专业教授参加博士生答辩？是否可以有宽进严出的机制？</a:t>
            </a:r>
            <a:endParaRPr lang="en-US" altLang="zh-CN" b="1" dirty="0" smtClean="0"/>
          </a:p>
          <a:p>
            <a:pPr>
              <a:lnSpc>
                <a:spcPct val="150000"/>
              </a:lnSpc>
            </a:pPr>
            <a:endParaRPr lang="en-US" altLang="zh-CN" b="1" dirty="0" smtClean="0"/>
          </a:p>
          <a:p>
            <a:pPr marL="285750" indent="-285750">
              <a:lnSpc>
                <a:spcPct val="150000"/>
              </a:lnSpc>
              <a:buFont typeface="Wingdings" panose="05000000000000000000" pitchFamily="2" charset="2"/>
              <a:buChar char="l"/>
            </a:pPr>
            <a:r>
              <a:rPr lang="zh-CN" altLang="en-US" b="1" dirty="0" smtClean="0"/>
              <a:t>扩展研究生的视野、规范学生参加学术报告、国内及国际会议的次数。鼓励研究生在国内外的大实验中积极与知名专家、学者交流、合作。</a:t>
            </a:r>
            <a:endParaRPr lang="en-US" altLang="zh-CN" b="1" dirty="0" smtClean="0"/>
          </a:p>
        </p:txBody>
      </p:sp>
    </p:spTree>
    <p:extLst>
      <p:ext uri="{BB962C8B-B14F-4D97-AF65-F5344CB8AC3E}">
        <p14:creationId xmlns:p14="http://schemas.microsoft.com/office/powerpoint/2010/main" val="647561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华文楷体" panose="02010600040101010101" pitchFamily="2" charset="-122"/>
                <a:ea typeface="华文楷体" panose="02010600040101010101" pitchFamily="2" charset="-122"/>
              </a:rPr>
              <a:t>研究队伍</a:t>
            </a:r>
            <a:endParaRPr lang="zh-CN" altLang="en-US" dirty="0">
              <a:latin typeface="华文楷体" panose="02010600040101010101" pitchFamily="2" charset="-122"/>
              <a:ea typeface="华文楷体" panose="02010600040101010101" pitchFamily="2" charset="-122"/>
            </a:endParaRPr>
          </a:p>
        </p:txBody>
      </p:sp>
      <p:sp>
        <p:nvSpPr>
          <p:cNvPr id="4" name="灯片编号占位符 3"/>
          <p:cNvSpPr>
            <a:spLocks noGrp="1"/>
          </p:cNvSpPr>
          <p:nvPr>
            <p:ph type="sldNum" sz="quarter" idx="12"/>
          </p:nvPr>
        </p:nvSpPr>
        <p:spPr>
          <a:xfrm>
            <a:off x="6198093" y="6414208"/>
            <a:ext cx="2133600" cy="365125"/>
          </a:xfrm>
        </p:spPr>
        <p:txBody>
          <a:bodyPr/>
          <a:lstStyle/>
          <a:p>
            <a:fld id="{C973300C-797F-D148-A78D-320196FBAF04}" type="slidenum">
              <a:rPr lang="en-US" smtClean="0"/>
              <a:pPr/>
              <a:t>7</a:t>
            </a:fld>
            <a:endParaRPr lang="en-US"/>
          </a:p>
        </p:txBody>
      </p:sp>
      <p:sp>
        <p:nvSpPr>
          <p:cNvPr id="5" name="文本框 4"/>
          <p:cNvSpPr txBox="1"/>
          <p:nvPr/>
        </p:nvSpPr>
        <p:spPr>
          <a:xfrm>
            <a:off x="712449" y="1668618"/>
            <a:ext cx="7901126" cy="507831"/>
          </a:xfrm>
          <a:prstGeom prst="rect">
            <a:avLst/>
          </a:prstGeom>
          <a:noFill/>
        </p:spPr>
        <p:txBody>
          <a:bodyPr wrap="square" rtlCol="0">
            <a:spAutoFit/>
          </a:bodyPr>
          <a:lstStyle/>
          <a:p>
            <a:pPr algn="ctr">
              <a:lnSpc>
                <a:spcPct val="150000"/>
              </a:lnSpc>
            </a:pP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固定教职</a:t>
            </a:r>
            <a:r>
              <a:rPr lang="en-US" altLang="zh-CN"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正</a:t>
            </a:r>
            <a:r>
              <a:rPr lang="en-US" altLang="zh-CN"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副教授</a:t>
            </a:r>
            <a:r>
              <a:rPr lang="en-US" altLang="zh-CN"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)21</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人合同期岗位</a:t>
            </a:r>
            <a:r>
              <a:rPr lang="en-US" altLang="zh-CN"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特任</a:t>
            </a:r>
            <a:r>
              <a:rPr lang="en-US" altLang="zh-CN"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副</a:t>
            </a:r>
            <a:r>
              <a:rPr lang="en-US" altLang="zh-CN"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教授</a:t>
            </a:r>
            <a:r>
              <a:rPr lang="en-US" altLang="zh-CN"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)7</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位支撑岗位</a:t>
            </a:r>
            <a:r>
              <a:rPr lang="en-US" altLang="zh-CN" b="1" dirty="0">
                <a:solidFill>
                  <a:srgbClr val="7030A0"/>
                </a:solidFill>
                <a:latin typeface="华文楷体" panose="02010600040101010101" pitchFamily="2" charset="-122"/>
                <a:ea typeface="华文楷体" panose="02010600040101010101" pitchFamily="2" charset="-122"/>
                <a:sym typeface="Symbol" panose="05050102010706020507" pitchFamily="18" charset="2"/>
              </a:rPr>
              <a:t>2</a:t>
            </a:r>
            <a:r>
              <a:rPr lang="zh-CN" altLang="en-US" b="1" dirty="0" smtClean="0">
                <a:solidFill>
                  <a:srgbClr val="7030A0"/>
                </a:solidFill>
                <a:latin typeface="华文楷体" panose="02010600040101010101" pitchFamily="2" charset="-122"/>
                <a:ea typeface="华文楷体" panose="02010600040101010101" pitchFamily="2" charset="-122"/>
                <a:sym typeface="Symbol" panose="05050102010706020507" pitchFamily="18" charset="2"/>
              </a:rPr>
              <a:t>位</a:t>
            </a:r>
            <a:endParaRPr lang="zh-CN" altLang="en-US" b="1" dirty="0">
              <a:solidFill>
                <a:srgbClr val="7030A0"/>
              </a:solidFill>
              <a:latin typeface="华文楷体" panose="02010600040101010101" pitchFamily="2" charset="-122"/>
              <a:ea typeface="华文楷体" panose="02010600040101010101" pitchFamily="2" charset="-122"/>
            </a:endParaRPr>
          </a:p>
        </p:txBody>
      </p:sp>
      <p:grpSp>
        <p:nvGrpSpPr>
          <p:cNvPr id="16" name="组合 15"/>
          <p:cNvGrpSpPr/>
          <p:nvPr/>
        </p:nvGrpSpPr>
        <p:grpSpPr>
          <a:xfrm>
            <a:off x="430568" y="982908"/>
            <a:ext cx="2214980" cy="748229"/>
            <a:chOff x="359544" y="1206950"/>
            <a:chExt cx="2214980" cy="820307"/>
          </a:xfrm>
        </p:grpSpPr>
        <p:sp>
          <p:nvSpPr>
            <p:cNvPr id="10" name="文本框 9"/>
            <p:cNvSpPr txBox="1"/>
            <p:nvPr/>
          </p:nvSpPr>
          <p:spPr>
            <a:xfrm>
              <a:off x="359544" y="1222663"/>
              <a:ext cx="2183907" cy="646331"/>
            </a:xfrm>
            <a:prstGeom prst="rect">
              <a:avLst/>
            </a:prstGeom>
            <a:noFill/>
          </p:spPr>
          <p:txBody>
            <a:bodyPr wrap="square" rtlCol="0">
              <a:spAutoFit/>
            </a:bodyPr>
            <a:lstStyle/>
            <a:p>
              <a:pPr algn="ctr"/>
              <a:r>
                <a:rPr lang="en-US" altLang="zh-CN" b="1" dirty="0">
                  <a:solidFill>
                    <a:srgbClr val="0000FF"/>
                  </a:solidFill>
                  <a:latin typeface="华文楷体" panose="02010600040101010101" pitchFamily="2" charset="-122"/>
                  <a:ea typeface="华文楷体" panose="02010600040101010101" pitchFamily="2" charset="-122"/>
                  <a:sym typeface="Symbol" panose="05050102010706020507" pitchFamily="18" charset="2"/>
                </a:rPr>
                <a:t></a:t>
              </a:r>
              <a:r>
                <a:rPr lang="en-US" altLang="zh-CN" b="1" dirty="0">
                  <a:solidFill>
                    <a:srgbClr val="0000FF"/>
                  </a:solidFill>
                  <a:latin typeface="华文楷体" panose="02010600040101010101" pitchFamily="2" charset="-122"/>
                  <a:ea typeface="华文楷体" panose="02010600040101010101" pitchFamily="2" charset="-122"/>
                </a:rPr>
                <a:t>2005</a:t>
              </a:r>
              <a:r>
                <a:rPr lang="zh-CN" altLang="en-US" b="1" dirty="0">
                  <a:solidFill>
                    <a:srgbClr val="0000FF"/>
                  </a:solidFill>
                  <a:latin typeface="华文楷体" panose="02010600040101010101" pitchFamily="2" charset="-122"/>
                  <a:ea typeface="华文楷体" panose="02010600040101010101" pitchFamily="2" charset="-122"/>
                </a:rPr>
                <a:t>年</a:t>
              </a:r>
              <a:endParaRPr lang="en-US" altLang="zh-CN" b="1" dirty="0">
                <a:solidFill>
                  <a:srgbClr val="0000FF"/>
                </a:solidFill>
                <a:latin typeface="华文楷体" panose="02010600040101010101" pitchFamily="2" charset="-122"/>
                <a:ea typeface="华文楷体" panose="02010600040101010101" pitchFamily="2" charset="-122"/>
              </a:endParaRPr>
            </a:p>
            <a:p>
              <a:pPr algn="ctr"/>
              <a:r>
                <a:rPr lang="zh-CN" altLang="en-US" b="1" dirty="0">
                  <a:solidFill>
                    <a:srgbClr val="0000FF"/>
                  </a:solidFill>
                  <a:latin typeface="华文楷体" panose="02010600040101010101" pitchFamily="2" charset="-122"/>
                  <a:ea typeface="华文楷体" panose="02010600040101010101" pitchFamily="2" charset="-122"/>
                  <a:sym typeface="Symbol" panose="05050102010706020507" pitchFamily="18" charset="2"/>
                </a:rPr>
                <a:t>人才断档</a:t>
              </a:r>
              <a:r>
                <a:rPr lang="en-US" altLang="zh-CN" b="1" dirty="0">
                  <a:solidFill>
                    <a:srgbClr val="0000FF"/>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a:solidFill>
                    <a:srgbClr val="0000FF"/>
                  </a:solidFill>
                  <a:latin typeface="华文楷体" panose="02010600040101010101" pitchFamily="2" charset="-122"/>
                  <a:ea typeface="华文楷体" panose="02010600040101010101" pitchFamily="2" charset="-122"/>
                  <a:sym typeface="Symbol" panose="05050102010706020507" pitchFamily="18" charset="2"/>
                </a:rPr>
                <a:t>短缺危机</a:t>
              </a:r>
              <a:endParaRPr lang="zh-CN" altLang="en-US" b="1" dirty="0">
                <a:solidFill>
                  <a:srgbClr val="0000FF"/>
                </a:solidFill>
                <a:latin typeface="华文楷体" panose="02010600040101010101" pitchFamily="2" charset="-122"/>
                <a:ea typeface="华文楷体" panose="02010600040101010101" pitchFamily="2" charset="-122"/>
              </a:endParaRPr>
            </a:p>
          </p:txBody>
        </p:sp>
        <p:sp>
          <p:nvSpPr>
            <p:cNvPr id="11" name="椭圆 10"/>
            <p:cNvSpPr/>
            <p:nvPr/>
          </p:nvSpPr>
          <p:spPr>
            <a:xfrm>
              <a:off x="359544" y="1206950"/>
              <a:ext cx="2214980" cy="820307"/>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415684" y="990648"/>
            <a:ext cx="2246051" cy="769091"/>
            <a:chOff x="3662616" y="1211410"/>
            <a:chExt cx="2246051" cy="824726"/>
          </a:xfrm>
        </p:grpSpPr>
        <p:sp>
          <p:nvSpPr>
            <p:cNvPr id="14" name="椭圆 13"/>
            <p:cNvSpPr/>
            <p:nvPr/>
          </p:nvSpPr>
          <p:spPr>
            <a:xfrm>
              <a:off x="3662616" y="1211410"/>
              <a:ext cx="2246051" cy="824726"/>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矩形 16"/>
            <p:cNvSpPr/>
            <p:nvPr/>
          </p:nvSpPr>
          <p:spPr>
            <a:xfrm>
              <a:off x="3837372" y="1248309"/>
              <a:ext cx="1895384" cy="646331"/>
            </a:xfrm>
            <a:prstGeom prst="rect">
              <a:avLst/>
            </a:prstGeom>
          </p:spPr>
          <p:txBody>
            <a:bodyPr wrap="square">
              <a:spAutoFit/>
            </a:bodyPr>
            <a:lstStyle/>
            <a:p>
              <a:pPr algn="ctr"/>
              <a:r>
                <a:rPr lang="en-US" altLang="zh-CN" dirty="0">
                  <a:solidFill>
                    <a:srgbClr val="0000FF"/>
                  </a:solidFill>
                  <a:latin typeface="华文楷体" panose="02010600040101010101" pitchFamily="2" charset="-122"/>
                  <a:ea typeface="华文楷体" panose="02010600040101010101" pitchFamily="2" charset="-122"/>
                  <a:sym typeface="Symbol" panose="05050102010706020507" pitchFamily="18" charset="2"/>
                </a:rPr>
                <a:t></a:t>
              </a:r>
              <a:r>
                <a:rPr lang="en-US" altLang="zh-CN" dirty="0">
                  <a:solidFill>
                    <a:srgbClr val="0000FF"/>
                  </a:solidFill>
                  <a:latin typeface="华文楷体" panose="02010600040101010101" pitchFamily="2" charset="-122"/>
                  <a:ea typeface="华文楷体" panose="02010600040101010101" pitchFamily="2" charset="-122"/>
                </a:rPr>
                <a:t>2008</a:t>
              </a:r>
              <a:r>
                <a:rPr lang="zh-CN" altLang="en-US" dirty="0">
                  <a:solidFill>
                    <a:srgbClr val="0000FF"/>
                  </a:solidFill>
                  <a:latin typeface="华文楷体" panose="02010600040101010101" pitchFamily="2" charset="-122"/>
                  <a:ea typeface="华文楷体" panose="02010600040101010101" pitchFamily="2" charset="-122"/>
                </a:rPr>
                <a:t>年</a:t>
              </a:r>
              <a:endParaRPr lang="en-US" altLang="zh-CN" dirty="0">
                <a:solidFill>
                  <a:srgbClr val="0000FF"/>
                </a:solidFill>
                <a:latin typeface="华文楷体" panose="02010600040101010101" pitchFamily="2" charset="-122"/>
                <a:ea typeface="华文楷体" panose="02010600040101010101" pitchFamily="2" charset="-122"/>
              </a:endParaRPr>
            </a:p>
            <a:p>
              <a:pPr algn="ctr"/>
              <a:r>
                <a:rPr lang="zh-CN" altLang="en-US"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整合</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培养</a:t>
              </a:r>
              <a:r>
                <a:rPr lang="en-US" altLang="zh-CN"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a:t>
              </a:r>
              <a:r>
                <a:rPr lang="zh-CN" altLang="en-US" b="1" dirty="0" smtClean="0">
                  <a:solidFill>
                    <a:srgbClr val="0000FF"/>
                  </a:solidFill>
                  <a:latin typeface="华文楷体" panose="02010600040101010101" pitchFamily="2" charset="-122"/>
                  <a:ea typeface="华文楷体" panose="02010600040101010101" pitchFamily="2" charset="-122"/>
                  <a:sym typeface="Symbol" panose="05050102010706020507" pitchFamily="18" charset="2"/>
                </a:rPr>
                <a:t>招募</a:t>
              </a:r>
              <a:endParaRPr lang="en-US" altLang="zh-CN" dirty="0">
                <a:solidFill>
                  <a:srgbClr val="0000FF"/>
                </a:solidFill>
                <a:latin typeface="华文楷体" panose="02010600040101010101" pitchFamily="2" charset="-122"/>
                <a:ea typeface="华文楷体" panose="02010600040101010101" pitchFamily="2" charset="-122"/>
              </a:endParaRPr>
            </a:p>
          </p:txBody>
        </p:sp>
      </p:grpSp>
      <p:grpSp>
        <p:nvGrpSpPr>
          <p:cNvPr id="20" name="组合 19"/>
          <p:cNvGrpSpPr/>
          <p:nvPr/>
        </p:nvGrpSpPr>
        <p:grpSpPr>
          <a:xfrm>
            <a:off x="6483103" y="943105"/>
            <a:ext cx="2273793" cy="785902"/>
            <a:chOff x="6308072" y="1698081"/>
            <a:chExt cx="2273793" cy="785902"/>
          </a:xfrm>
        </p:grpSpPr>
        <p:sp>
          <p:nvSpPr>
            <p:cNvPr id="15" name="椭圆 14"/>
            <p:cNvSpPr/>
            <p:nvPr/>
          </p:nvSpPr>
          <p:spPr>
            <a:xfrm>
              <a:off x="6308072" y="1746763"/>
              <a:ext cx="2246051" cy="737220"/>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6308072" y="1698081"/>
              <a:ext cx="2273793" cy="646331"/>
            </a:xfrm>
            <a:prstGeom prst="rect">
              <a:avLst/>
            </a:prstGeom>
            <a:noFill/>
          </p:spPr>
          <p:txBody>
            <a:bodyPr wrap="square" rtlCol="0">
              <a:spAutoFit/>
            </a:bodyPr>
            <a:lstStyle/>
            <a:p>
              <a:pPr algn="ctr"/>
              <a:r>
                <a:rPr lang="zh-CN" altLang="en-US" b="1" dirty="0" smtClean="0">
                  <a:solidFill>
                    <a:srgbClr val="0000FF"/>
                  </a:solidFill>
                  <a:latin typeface="华文楷体" panose="02010600040101010101" pitchFamily="2" charset="-122"/>
                  <a:ea typeface="华文楷体" panose="02010600040101010101" pitchFamily="2" charset="-122"/>
                </a:rPr>
                <a:t>当前</a:t>
              </a:r>
              <a:endParaRPr lang="en-US" altLang="zh-CN" b="1" dirty="0" smtClean="0">
                <a:solidFill>
                  <a:srgbClr val="0000FF"/>
                </a:solidFill>
                <a:latin typeface="华文楷体" panose="02010600040101010101" pitchFamily="2" charset="-122"/>
                <a:ea typeface="华文楷体" panose="02010600040101010101" pitchFamily="2" charset="-122"/>
              </a:endParaRPr>
            </a:p>
            <a:p>
              <a:pPr algn="ctr"/>
              <a:r>
                <a:rPr lang="zh-CN" altLang="en-US" b="1" dirty="0" smtClean="0">
                  <a:solidFill>
                    <a:srgbClr val="0000FF"/>
                  </a:solidFill>
                  <a:latin typeface="华文楷体" panose="02010600040101010101" pitchFamily="2" charset="-122"/>
                  <a:ea typeface="华文楷体" panose="02010600040101010101" pitchFamily="2" charset="-122"/>
                </a:rPr>
                <a:t>相当规模</a:t>
              </a:r>
              <a:r>
                <a:rPr lang="en-US" altLang="zh-CN" b="1" dirty="0" smtClean="0">
                  <a:solidFill>
                    <a:srgbClr val="0000FF"/>
                  </a:solidFill>
                  <a:latin typeface="华文楷体" panose="02010600040101010101" pitchFamily="2" charset="-122"/>
                  <a:ea typeface="华文楷体" panose="02010600040101010101" pitchFamily="2" charset="-122"/>
                </a:rPr>
                <a:t>/</a:t>
              </a:r>
              <a:r>
                <a:rPr lang="zh-CN" altLang="en-US" b="1" dirty="0" smtClean="0">
                  <a:solidFill>
                    <a:srgbClr val="0000FF"/>
                  </a:solidFill>
                  <a:latin typeface="华文楷体" panose="02010600040101010101" pitchFamily="2" charset="-122"/>
                  <a:ea typeface="华文楷体" panose="02010600040101010101" pitchFamily="2" charset="-122"/>
                </a:rPr>
                <a:t>比较全面</a:t>
              </a:r>
              <a:endParaRPr lang="zh-CN" altLang="en-US" b="1" dirty="0">
                <a:solidFill>
                  <a:srgbClr val="0000FF"/>
                </a:solidFill>
                <a:latin typeface="华文楷体" panose="02010600040101010101" pitchFamily="2" charset="-122"/>
                <a:ea typeface="华文楷体" panose="02010600040101010101" pitchFamily="2" charset="-122"/>
              </a:endParaRPr>
            </a:p>
          </p:txBody>
        </p:sp>
      </p:grpSp>
      <p:sp>
        <p:nvSpPr>
          <p:cNvPr id="21" name="右箭头 20"/>
          <p:cNvSpPr/>
          <p:nvPr/>
        </p:nvSpPr>
        <p:spPr>
          <a:xfrm>
            <a:off x="2745226" y="1248514"/>
            <a:ext cx="595380" cy="242933"/>
          </a:xfrm>
          <a:prstGeom prst="rightArrow">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2" name="右箭头 21"/>
          <p:cNvSpPr/>
          <p:nvPr/>
        </p:nvSpPr>
        <p:spPr>
          <a:xfrm>
            <a:off x="5774729" y="1226879"/>
            <a:ext cx="595380" cy="242933"/>
          </a:xfrm>
          <a:prstGeom prst="rightArrow">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480313" y="2320374"/>
            <a:ext cx="8319650" cy="2472096"/>
            <a:chOff x="228318" y="1043907"/>
            <a:chExt cx="8290231" cy="2691466"/>
          </a:xfrm>
        </p:grpSpPr>
        <p:pic>
          <p:nvPicPr>
            <p:cNvPr id="92" name="图片 9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13" y="2268423"/>
              <a:ext cx="1032105" cy="1416961"/>
            </a:xfrm>
            <a:prstGeom prst="rect">
              <a:avLst/>
            </a:prstGeom>
          </p:spPr>
        </p:pic>
        <p:pic>
          <p:nvPicPr>
            <p:cNvPr id="82" name="图片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390" y="2349889"/>
              <a:ext cx="1032105" cy="1354704"/>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444" y="2257830"/>
              <a:ext cx="1032105" cy="1422902"/>
            </a:xfrm>
            <a:prstGeom prst="rect">
              <a:avLst/>
            </a:prstGeom>
          </p:spPr>
        </p:pic>
        <p:grpSp>
          <p:nvGrpSpPr>
            <p:cNvPr id="26" name="组合 25"/>
            <p:cNvGrpSpPr/>
            <p:nvPr/>
          </p:nvGrpSpPr>
          <p:grpSpPr>
            <a:xfrm>
              <a:off x="1315043" y="2282037"/>
              <a:ext cx="1032105" cy="1431720"/>
              <a:chOff x="3558031" y="1363564"/>
              <a:chExt cx="1396292" cy="2171120"/>
            </a:xfrm>
          </p:grpSpPr>
          <p:pic>
            <p:nvPicPr>
              <p:cNvPr id="23" name="Picture 16" descr="HanL.jpg"/>
              <p:cNvPicPr>
                <a:picLocks noChangeAspect="1"/>
              </p:cNvPicPr>
              <p:nvPr/>
            </p:nvPicPr>
            <p:blipFill>
              <a:blip r:embed="rId5"/>
              <a:stretch>
                <a:fillRect/>
              </a:stretch>
            </p:blipFill>
            <p:spPr>
              <a:xfrm>
                <a:off x="3558031" y="1363564"/>
                <a:ext cx="1396292" cy="2171120"/>
              </a:xfrm>
              <a:prstGeom prst="rect">
                <a:avLst/>
              </a:prstGeom>
            </p:spPr>
          </p:pic>
          <p:sp>
            <p:nvSpPr>
              <p:cNvPr id="25" name="文本框 24"/>
              <p:cNvSpPr txBox="1"/>
              <p:nvPr/>
            </p:nvSpPr>
            <p:spPr>
              <a:xfrm>
                <a:off x="3895392" y="3106733"/>
                <a:ext cx="859496" cy="420054"/>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韩良</a:t>
                </a:r>
              </a:p>
            </p:txBody>
          </p:sp>
        </p:grpSp>
        <p:grpSp>
          <p:nvGrpSpPr>
            <p:cNvPr id="31" name="组合 30"/>
            <p:cNvGrpSpPr/>
            <p:nvPr/>
          </p:nvGrpSpPr>
          <p:grpSpPr>
            <a:xfrm>
              <a:off x="228318" y="2349889"/>
              <a:ext cx="1032104" cy="1385481"/>
              <a:chOff x="2731736" y="1224329"/>
              <a:chExt cx="1136575" cy="1655172"/>
            </a:xfrm>
          </p:grpSpPr>
          <p:pic>
            <p:nvPicPr>
              <p:cNvPr id="27" name="Picture 39" descr="WangQun.jpg"/>
              <p:cNvPicPr>
                <a:picLocks noChangeAspect="1"/>
              </p:cNvPicPr>
              <p:nvPr/>
            </p:nvPicPr>
            <p:blipFill>
              <a:blip r:embed="rId6"/>
              <a:stretch>
                <a:fillRect/>
              </a:stretch>
            </p:blipFill>
            <p:spPr>
              <a:xfrm>
                <a:off x="2731736" y="1224329"/>
                <a:ext cx="1136575" cy="1655172"/>
              </a:xfrm>
              <a:prstGeom prst="rect">
                <a:avLst/>
              </a:prstGeom>
            </p:spPr>
          </p:pic>
          <p:sp>
            <p:nvSpPr>
              <p:cNvPr id="28" name="文本框 27"/>
              <p:cNvSpPr txBox="1"/>
              <p:nvPr/>
            </p:nvSpPr>
            <p:spPr>
              <a:xfrm>
                <a:off x="3005449" y="2511816"/>
                <a:ext cx="651931" cy="330917"/>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王群</a:t>
                </a:r>
              </a:p>
            </p:txBody>
          </p:sp>
        </p:grpSp>
        <p:grpSp>
          <p:nvGrpSpPr>
            <p:cNvPr id="32" name="组合 31"/>
            <p:cNvGrpSpPr/>
            <p:nvPr/>
          </p:nvGrpSpPr>
          <p:grpSpPr>
            <a:xfrm>
              <a:off x="4375093" y="2228996"/>
              <a:ext cx="1032105" cy="1506375"/>
              <a:chOff x="7304636" y="1141732"/>
              <a:chExt cx="1060976" cy="1733612"/>
            </a:xfrm>
          </p:grpSpPr>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636" y="1141732"/>
                <a:ext cx="1060976" cy="1674775"/>
              </a:xfrm>
              <a:prstGeom prst="rect">
                <a:avLst/>
              </a:prstGeom>
            </p:spPr>
          </p:pic>
          <p:sp>
            <p:nvSpPr>
              <p:cNvPr id="30" name="文本框 29"/>
              <p:cNvSpPr txBox="1"/>
              <p:nvPr/>
            </p:nvSpPr>
            <p:spPr>
              <a:xfrm>
                <a:off x="7468179" y="2556561"/>
                <a:ext cx="835180" cy="318783"/>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彭海平</a:t>
                </a:r>
              </a:p>
            </p:txBody>
          </p:sp>
        </p:grpSp>
        <p:grpSp>
          <p:nvGrpSpPr>
            <p:cNvPr id="41" name="组合 40"/>
            <p:cNvGrpSpPr/>
            <p:nvPr/>
          </p:nvGrpSpPr>
          <p:grpSpPr>
            <a:xfrm>
              <a:off x="5415527" y="2257040"/>
              <a:ext cx="1032105" cy="1478333"/>
              <a:chOff x="8463905" y="2416916"/>
              <a:chExt cx="1243247" cy="1651809"/>
            </a:xfrm>
          </p:grpSpPr>
          <p:pic>
            <p:nvPicPr>
              <p:cNvPr id="34" name="图片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3905" y="2416916"/>
                <a:ext cx="1243247" cy="1594682"/>
              </a:xfrm>
              <a:prstGeom prst="rect">
                <a:avLst/>
              </a:prstGeom>
            </p:spPr>
          </p:pic>
          <p:sp>
            <p:nvSpPr>
              <p:cNvPr id="35" name="文本框 34"/>
              <p:cNvSpPr txBox="1"/>
              <p:nvPr/>
            </p:nvSpPr>
            <p:spPr>
              <a:xfrm>
                <a:off x="8671228" y="3724830"/>
                <a:ext cx="851967" cy="343895"/>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刘建</a:t>
                </a:r>
                <a:r>
                  <a:rPr lang="zh-CN" altLang="en-US" sz="1400" dirty="0">
                    <a:solidFill>
                      <a:srgbClr val="FF0000"/>
                    </a:solidFill>
                    <a:latin typeface="华文楷体" panose="02010600040101010101" pitchFamily="2" charset="-122"/>
                    <a:ea typeface="华文楷体" panose="02010600040101010101" pitchFamily="2" charset="-122"/>
                  </a:rPr>
                  <a:t>北</a:t>
                </a:r>
              </a:p>
            </p:txBody>
          </p:sp>
        </p:grpSp>
        <p:grpSp>
          <p:nvGrpSpPr>
            <p:cNvPr id="46" name="组合 45"/>
            <p:cNvGrpSpPr/>
            <p:nvPr/>
          </p:nvGrpSpPr>
          <p:grpSpPr>
            <a:xfrm>
              <a:off x="6444586" y="2250670"/>
              <a:ext cx="1032104" cy="1483158"/>
              <a:chOff x="7197732" y="1577193"/>
              <a:chExt cx="1004411" cy="1747307"/>
            </a:xfrm>
          </p:grpSpPr>
          <p:pic>
            <p:nvPicPr>
              <p:cNvPr id="36" name="图片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732" y="1577193"/>
                <a:ext cx="1004411" cy="1688895"/>
              </a:xfrm>
              <a:prstGeom prst="rect">
                <a:avLst/>
              </a:prstGeom>
            </p:spPr>
          </p:pic>
          <p:sp>
            <p:nvSpPr>
              <p:cNvPr id="37" name="文本框 36"/>
              <p:cNvSpPr txBox="1"/>
              <p:nvPr/>
            </p:nvSpPr>
            <p:spPr>
              <a:xfrm>
                <a:off x="7366589" y="2998169"/>
                <a:ext cx="779849" cy="326331"/>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刘衍文</a:t>
                </a:r>
              </a:p>
            </p:txBody>
          </p:sp>
        </p:grpSp>
        <p:grpSp>
          <p:nvGrpSpPr>
            <p:cNvPr id="40" name="组合 39"/>
            <p:cNvGrpSpPr/>
            <p:nvPr/>
          </p:nvGrpSpPr>
          <p:grpSpPr>
            <a:xfrm>
              <a:off x="229030" y="1043907"/>
              <a:ext cx="1060497" cy="1305983"/>
              <a:chOff x="3125749" y="2984488"/>
              <a:chExt cx="1090163" cy="1410680"/>
            </a:xfrm>
          </p:grpSpPr>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5749" y="2984488"/>
                <a:ext cx="1090163" cy="1389358"/>
              </a:xfrm>
              <a:prstGeom prst="rect">
                <a:avLst/>
              </a:prstGeom>
            </p:spPr>
          </p:pic>
          <p:sp>
            <p:nvSpPr>
              <p:cNvPr id="39" name="文本框 38"/>
              <p:cNvSpPr txBox="1"/>
              <p:nvPr/>
            </p:nvSpPr>
            <p:spPr>
              <a:xfrm>
                <a:off x="3338462" y="4095963"/>
                <a:ext cx="779849" cy="299205"/>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赵政国</a:t>
                </a:r>
              </a:p>
            </p:txBody>
          </p:sp>
        </p:grpSp>
        <p:sp>
          <p:nvSpPr>
            <p:cNvPr id="43" name="文本框 42"/>
            <p:cNvSpPr txBox="1"/>
            <p:nvPr/>
          </p:nvSpPr>
          <p:spPr>
            <a:xfrm>
              <a:off x="7639160" y="3407246"/>
              <a:ext cx="758628" cy="276999"/>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吴雨生</a:t>
              </a:r>
            </a:p>
          </p:txBody>
        </p:sp>
        <p:grpSp>
          <p:nvGrpSpPr>
            <p:cNvPr id="47" name="组合 46"/>
            <p:cNvGrpSpPr/>
            <p:nvPr/>
          </p:nvGrpSpPr>
          <p:grpSpPr>
            <a:xfrm>
              <a:off x="4289309" y="1070939"/>
              <a:ext cx="1048538" cy="1239246"/>
              <a:chOff x="7494817" y="-690907"/>
              <a:chExt cx="1077868" cy="1381780"/>
            </a:xfrm>
          </p:grpSpPr>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4817" y="-690907"/>
                <a:ext cx="1077868" cy="1381780"/>
              </a:xfrm>
              <a:prstGeom prst="rect">
                <a:avLst/>
              </a:prstGeom>
            </p:spPr>
          </p:pic>
          <p:sp>
            <p:nvSpPr>
              <p:cNvPr id="45" name="文本框 44"/>
              <p:cNvSpPr txBox="1"/>
              <p:nvPr/>
            </p:nvSpPr>
            <p:spPr>
              <a:xfrm>
                <a:off x="7794976" y="370111"/>
                <a:ext cx="589845" cy="308858"/>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蒋一</a:t>
                </a:r>
              </a:p>
            </p:txBody>
          </p:sp>
        </p:grpSp>
        <p:grpSp>
          <p:nvGrpSpPr>
            <p:cNvPr id="50" name="组合 49"/>
            <p:cNvGrpSpPr/>
            <p:nvPr/>
          </p:nvGrpSpPr>
          <p:grpSpPr>
            <a:xfrm>
              <a:off x="3282755" y="1070940"/>
              <a:ext cx="1006554" cy="1263088"/>
              <a:chOff x="1266435" y="599724"/>
              <a:chExt cx="1036369" cy="1216707"/>
            </a:xfrm>
          </p:grpSpPr>
          <p:pic>
            <p:nvPicPr>
              <p:cNvPr id="48" name="Picture 36" descr="YeBJ.jpg"/>
              <p:cNvPicPr>
                <a:picLocks noChangeAspect="1"/>
              </p:cNvPicPr>
              <p:nvPr/>
            </p:nvPicPr>
            <p:blipFill>
              <a:blip r:embed="rId12"/>
              <a:stretch>
                <a:fillRect/>
              </a:stretch>
            </p:blipFill>
            <p:spPr>
              <a:xfrm>
                <a:off x="1266435" y="599724"/>
                <a:ext cx="1036369" cy="1183456"/>
              </a:xfrm>
              <a:prstGeom prst="rect">
                <a:avLst/>
              </a:prstGeom>
            </p:spPr>
          </p:pic>
          <p:sp>
            <p:nvSpPr>
              <p:cNvPr id="49" name="文本框 48"/>
              <p:cNvSpPr txBox="1"/>
              <p:nvPr/>
            </p:nvSpPr>
            <p:spPr>
              <a:xfrm>
                <a:off x="1481447" y="1549604"/>
                <a:ext cx="779849" cy="266827"/>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叶邦角</a:t>
                </a:r>
              </a:p>
            </p:txBody>
          </p:sp>
        </p:grpSp>
        <p:grpSp>
          <p:nvGrpSpPr>
            <p:cNvPr id="52" name="Group 32"/>
            <p:cNvGrpSpPr/>
            <p:nvPr/>
          </p:nvGrpSpPr>
          <p:grpSpPr>
            <a:xfrm>
              <a:off x="1290635" y="1056026"/>
              <a:ext cx="985807" cy="1266790"/>
              <a:chOff x="3781514" y="-5733918"/>
              <a:chExt cx="1235594" cy="2025186"/>
            </a:xfrm>
          </p:grpSpPr>
          <p:pic>
            <p:nvPicPr>
              <p:cNvPr id="53" name="Picture 33" descr="ZhouXY.JPG"/>
              <p:cNvPicPr>
                <a:picLocks noChangeAspect="1"/>
              </p:cNvPicPr>
              <p:nvPr/>
            </p:nvPicPr>
            <p:blipFill>
              <a:blip r:embed="rId13"/>
              <a:stretch>
                <a:fillRect/>
              </a:stretch>
            </p:blipFill>
            <p:spPr>
              <a:xfrm>
                <a:off x="3781514" y="-5733918"/>
                <a:ext cx="1235594" cy="2025186"/>
              </a:xfrm>
              <a:prstGeom prst="rect">
                <a:avLst/>
              </a:prstGeom>
            </p:spPr>
          </p:pic>
          <p:sp>
            <p:nvSpPr>
              <p:cNvPr id="54" name="TextBox 34"/>
              <p:cNvSpPr txBox="1"/>
              <p:nvPr/>
            </p:nvSpPr>
            <p:spPr>
              <a:xfrm>
                <a:off x="3984228" y="-4188822"/>
                <a:ext cx="810099" cy="442832"/>
              </a:xfrm>
              <a:prstGeom prst="rect">
                <a:avLst/>
              </a:prstGeom>
              <a:noFill/>
            </p:spPr>
            <p:txBody>
              <a:bodyPr wrap="non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周先意</a:t>
                </a:r>
                <a:endParaRPr lang="en-US" sz="1200" b="1" dirty="0">
                  <a:solidFill>
                    <a:srgbClr val="FF0000"/>
                  </a:solidFill>
                  <a:latin typeface="华文楷体" panose="02010600040101010101" pitchFamily="2" charset="-122"/>
                  <a:ea typeface="华文楷体" panose="02010600040101010101" pitchFamily="2" charset="-122"/>
                </a:endParaRPr>
              </a:p>
            </p:txBody>
          </p:sp>
        </p:grpSp>
        <p:grpSp>
          <p:nvGrpSpPr>
            <p:cNvPr id="62" name="组合 61"/>
            <p:cNvGrpSpPr/>
            <p:nvPr/>
          </p:nvGrpSpPr>
          <p:grpSpPr>
            <a:xfrm>
              <a:off x="2287279" y="1080104"/>
              <a:ext cx="1003477" cy="1250046"/>
              <a:chOff x="2910439" y="-108047"/>
              <a:chExt cx="1031547" cy="1263574"/>
            </a:xfrm>
          </p:grpSpPr>
          <p:pic>
            <p:nvPicPr>
              <p:cNvPr id="55" name="Picture 8"/>
              <p:cNvPicPr>
                <a:picLocks noChangeAspect="1"/>
              </p:cNvPicPr>
              <p:nvPr/>
            </p:nvPicPr>
            <p:blipFill>
              <a:blip r:embed="rId14"/>
              <a:stretch>
                <a:fillRect/>
              </a:stretch>
            </p:blipFill>
            <p:spPr>
              <a:xfrm>
                <a:off x="2910439" y="-108047"/>
                <a:ext cx="1026830" cy="1243397"/>
              </a:xfrm>
              <a:prstGeom prst="rect">
                <a:avLst/>
              </a:prstGeom>
            </p:spPr>
          </p:pic>
          <p:sp>
            <p:nvSpPr>
              <p:cNvPr id="56" name="文本框 55"/>
              <p:cNvSpPr txBox="1"/>
              <p:nvPr/>
            </p:nvSpPr>
            <p:spPr>
              <a:xfrm>
                <a:off x="3162137" y="875530"/>
                <a:ext cx="779849" cy="279997"/>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李澄</a:t>
                </a:r>
              </a:p>
            </p:txBody>
          </p:sp>
        </p:grpSp>
        <p:sp>
          <p:nvSpPr>
            <p:cNvPr id="61" name="文本框 60"/>
            <p:cNvSpPr txBox="1"/>
            <p:nvPr/>
          </p:nvSpPr>
          <p:spPr>
            <a:xfrm>
              <a:off x="2488774" y="3456330"/>
              <a:ext cx="801984" cy="276999"/>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黄光顺</a:t>
              </a:r>
            </a:p>
          </p:txBody>
        </p:sp>
        <p:sp>
          <p:nvSpPr>
            <p:cNvPr id="59" name="TextBox 6"/>
            <p:cNvSpPr txBox="1"/>
            <p:nvPr/>
          </p:nvSpPr>
          <p:spPr>
            <a:xfrm>
              <a:off x="3597972" y="3436758"/>
              <a:ext cx="539622" cy="276999"/>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邵明</a:t>
              </a:r>
              <a:endParaRPr lang="en-US" sz="1200" b="1" dirty="0">
                <a:solidFill>
                  <a:srgbClr val="FF0000"/>
                </a:solidFill>
                <a:latin typeface="华文楷体" panose="02010600040101010101" pitchFamily="2" charset="-122"/>
                <a:ea typeface="华文楷体" panose="02010600040101010101" pitchFamily="2" charset="-122"/>
              </a:endParaRPr>
            </a:p>
          </p:txBody>
        </p:sp>
      </p:grpSp>
      <p:grpSp>
        <p:nvGrpSpPr>
          <p:cNvPr id="73" name="组合 72"/>
          <p:cNvGrpSpPr/>
          <p:nvPr/>
        </p:nvGrpSpPr>
        <p:grpSpPr>
          <a:xfrm>
            <a:off x="4598736" y="4751360"/>
            <a:ext cx="1180971" cy="1102324"/>
            <a:chOff x="5784671" y="4226618"/>
            <a:chExt cx="1009785" cy="1304800"/>
          </a:xfrm>
        </p:grpSpPr>
        <p:pic>
          <p:nvPicPr>
            <p:cNvPr id="65" name="Picture 18"/>
            <p:cNvPicPr>
              <a:picLocks noChangeAspect="1"/>
            </p:cNvPicPr>
            <p:nvPr/>
          </p:nvPicPr>
          <p:blipFill>
            <a:blip r:embed="rId15"/>
            <a:stretch>
              <a:fillRect/>
            </a:stretch>
          </p:blipFill>
          <p:spPr>
            <a:xfrm>
              <a:off x="5784671" y="4226618"/>
              <a:ext cx="887522" cy="1257324"/>
            </a:xfrm>
            <a:prstGeom prst="rect">
              <a:avLst/>
            </a:prstGeom>
          </p:spPr>
        </p:pic>
        <p:sp>
          <p:nvSpPr>
            <p:cNvPr id="66" name="文本框 65"/>
            <p:cNvSpPr txBox="1"/>
            <p:nvPr/>
          </p:nvSpPr>
          <p:spPr>
            <a:xfrm>
              <a:off x="5957312" y="5203090"/>
              <a:ext cx="837144" cy="328328"/>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唐泽波</a:t>
              </a:r>
            </a:p>
          </p:txBody>
        </p:sp>
      </p:grpSp>
      <p:grpSp>
        <p:nvGrpSpPr>
          <p:cNvPr id="69" name="组合 68"/>
          <p:cNvGrpSpPr/>
          <p:nvPr/>
        </p:nvGrpSpPr>
        <p:grpSpPr>
          <a:xfrm>
            <a:off x="5661734" y="4727438"/>
            <a:ext cx="1044721" cy="1096888"/>
            <a:chOff x="3996920" y="2515732"/>
            <a:chExt cx="1238552" cy="1421858"/>
          </a:xfrm>
        </p:grpSpPr>
        <p:pic>
          <p:nvPicPr>
            <p:cNvPr id="67" name="Picture 17"/>
            <p:cNvPicPr>
              <a:picLocks noChangeAspect="1"/>
            </p:cNvPicPr>
            <p:nvPr/>
          </p:nvPicPr>
          <p:blipFill>
            <a:blip r:embed="rId16"/>
            <a:stretch>
              <a:fillRect/>
            </a:stretch>
          </p:blipFill>
          <p:spPr>
            <a:xfrm>
              <a:off x="3996920" y="2515732"/>
              <a:ext cx="1238552" cy="1421858"/>
            </a:xfrm>
            <a:prstGeom prst="rect">
              <a:avLst/>
            </a:prstGeom>
          </p:spPr>
        </p:pic>
        <p:sp>
          <p:nvSpPr>
            <p:cNvPr id="68" name="文本框 67"/>
            <p:cNvSpPr txBox="1"/>
            <p:nvPr/>
          </p:nvSpPr>
          <p:spPr>
            <a:xfrm>
              <a:off x="4232089" y="3479964"/>
              <a:ext cx="922550" cy="392781"/>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张一飞</a:t>
              </a:r>
            </a:p>
          </p:txBody>
        </p:sp>
      </p:grpSp>
      <p:grpSp>
        <p:nvGrpSpPr>
          <p:cNvPr id="72" name="组合 71"/>
          <p:cNvGrpSpPr/>
          <p:nvPr/>
        </p:nvGrpSpPr>
        <p:grpSpPr>
          <a:xfrm>
            <a:off x="6706456" y="4727393"/>
            <a:ext cx="1057504" cy="1085871"/>
            <a:chOff x="4151576" y="4469017"/>
            <a:chExt cx="1272912" cy="1859543"/>
          </a:xfrm>
        </p:grpSpPr>
        <p:pic>
          <p:nvPicPr>
            <p:cNvPr id="70" name="Picture 2" descr="DSC_1854.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51576" y="4469017"/>
              <a:ext cx="1261052" cy="1844341"/>
            </a:xfrm>
            <a:prstGeom prst="rect">
              <a:avLst/>
            </a:prstGeom>
          </p:spPr>
        </p:pic>
        <p:sp>
          <p:nvSpPr>
            <p:cNvPr id="71" name="文本框 70"/>
            <p:cNvSpPr txBox="1"/>
            <p:nvPr/>
          </p:nvSpPr>
          <p:spPr>
            <a:xfrm>
              <a:off x="4438510" y="5854202"/>
              <a:ext cx="985978" cy="474358"/>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刘明辉</a:t>
              </a:r>
            </a:p>
          </p:txBody>
        </p:sp>
      </p:grpSp>
      <p:grpSp>
        <p:nvGrpSpPr>
          <p:cNvPr id="77" name="组合 76"/>
          <p:cNvGrpSpPr/>
          <p:nvPr/>
        </p:nvGrpSpPr>
        <p:grpSpPr>
          <a:xfrm>
            <a:off x="430568" y="4775721"/>
            <a:ext cx="1100510" cy="1077963"/>
            <a:chOff x="4493502" y="2696468"/>
            <a:chExt cx="812765" cy="1077963"/>
          </a:xfrm>
        </p:grpSpPr>
        <p:pic>
          <p:nvPicPr>
            <p:cNvPr id="75" name="图片 7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3502" y="2696468"/>
              <a:ext cx="812765" cy="1044749"/>
            </a:xfrm>
            <a:prstGeom prst="rect">
              <a:avLst/>
            </a:prstGeom>
          </p:spPr>
        </p:pic>
        <p:sp>
          <p:nvSpPr>
            <p:cNvPr id="76" name="文本框 75"/>
            <p:cNvSpPr txBox="1"/>
            <p:nvPr/>
          </p:nvSpPr>
          <p:spPr>
            <a:xfrm>
              <a:off x="4581598" y="3497432"/>
              <a:ext cx="724669" cy="276999"/>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张仁友</a:t>
              </a:r>
            </a:p>
          </p:txBody>
        </p:sp>
      </p:grpSp>
      <p:grpSp>
        <p:nvGrpSpPr>
          <p:cNvPr id="94" name="组合 93"/>
          <p:cNvGrpSpPr/>
          <p:nvPr/>
        </p:nvGrpSpPr>
        <p:grpSpPr>
          <a:xfrm>
            <a:off x="452804" y="5831762"/>
            <a:ext cx="1148092" cy="1060139"/>
            <a:chOff x="6483103" y="2763754"/>
            <a:chExt cx="813198" cy="937414"/>
          </a:xfrm>
        </p:grpSpPr>
        <p:pic>
          <p:nvPicPr>
            <p:cNvPr id="84" name="图片 8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83103" y="2763754"/>
              <a:ext cx="768692" cy="862880"/>
            </a:xfrm>
            <a:prstGeom prst="rect">
              <a:avLst/>
            </a:prstGeom>
          </p:spPr>
        </p:pic>
        <p:sp>
          <p:nvSpPr>
            <p:cNvPr id="85" name="文本框 84"/>
            <p:cNvSpPr txBox="1"/>
            <p:nvPr/>
          </p:nvSpPr>
          <p:spPr>
            <a:xfrm>
              <a:off x="6632324" y="3424169"/>
              <a:ext cx="663977" cy="276999"/>
            </a:xfrm>
            <a:prstGeom prst="rect">
              <a:avLst/>
            </a:prstGeom>
            <a:noFill/>
          </p:spPr>
          <p:txBody>
            <a:bodyPr wrap="square" rtlCol="0">
              <a:spAutoFit/>
            </a:bodyPr>
            <a:lstStyle/>
            <a:p>
              <a:r>
                <a:rPr lang="zh-CN" altLang="en-US" sz="1200" b="1" dirty="0" smtClean="0">
                  <a:solidFill>
                    <a:srgbClr val="FF0000"/>
                  </a:solidFill>
                  <a:latin typeface="华文楷体" panose="02010600040101010101" pitchFamily="2" charset="-122"/>
                  <a:ea typeface="华文楷体" panose="02010600040101010101" pitchFamily="2" charset="-122"/>
                </a:rPr>
                <a:t>李晓周</a:t>
              </a:r>
              <a:endParaRPr lang="zh-CN" altLang="en-US" sz="1200" b="1" dirty="0">
                <a:solidFill>
                  <a:srgbClr val="FF0000"/>
                </a:solidFill>
                <a:latin typeface="华文楷体" panose="02010600040101010101" pitchFamily="2" charset="-122"/>
                <a:ea typeface="华文楷体" panose="02010600040101010101" pitchFamily="2" charset="-122"/>
              </a:endParaRPr>
            </a:p>
          </p:txBody>
        </p:sp>
      </p:grpSp>
      <p:grpSp>
        <p:nvGrpSpPr>
          <p:cNvPr id="91" name="组合 90"/>
          <p:cNvGrpSpPr/>
          <p:nvPr/>
        </p:nvGrpSpPr>
        <p:grpSpPr>
          <a:xfrm>
            <a:off x="7726592" y="4727394"/>
            <a:ext cx="1030304" cy="1073188"/>
            <a:chOff x="6775876" y="4272421"/>
            <a:chExt cx="867566" cy="1073188"/>
          </a:xfrm>
        </p:grpSpPr>
        <p:pic>
          <p:nvPicPr>
            <p:cNvPr id="87" name="图片 8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75876" y="4272421"/>
              <a:ext cx="867566" cy="1054805"/>
            </a:xfrm>
            <a:prstGeom prst="rect">
              <a:avLst/>
            </a:prstGeom>
          </p:spPr>
        </p:pic>
        <p:sp>
          <p:nvSpPr>
            <p:cNvPr id="88" name="文本框 87"/>
            <p:cNvSpPr txBox="1"/>
            <p:nvPr/>
          </p:nvSpPr>
          <p:spPr>
            <a:xfrm>
              <a:off x="6896154" y="5068610"/>
              <a:ext cx="666740" cy="276999"/>
            </a:xfrm>
            <a:prstGeom prst="rect">
              <a:avLst/>
            </a:prstGeom>
            <a:noFill/>
          </p:spPr>
          <p:txBody>
            <a:bodyPr wrap="square" rtlCol="0">
              <a:spAutoFit/>
            </a:bodyPr>
            <a:lstStyle/>
            <a:p>
              <a:r>
                <a:rPr lang="zh-CN" altLang="en-US" sz="1200" b="1" dirty="0" smtClean="0">
                  <a:solidFill>
                    <a:srgbClr val="0000FF"/>
                  </a:solidFill>
                  <a:latin typeface="华文楷体" panose="02010600040101010101" pitchFamily="2" charset="-122"/>
                  <a:ea typeface="华文楷体" panose="02010600040101010101" pitchFamily="2" charset="-122"/>
                </a:rPr>
                <a:t>张云龙</a:t>
              </a:r>
              <a:endParaRPr lang="zh-CN" altLang="en-US" sz="1200" b="1" dirty="0">
                <a:solidFill>
                  <a:srgbClr val="0000FF"/>
                </a:solidFill>
                <a:latin typeface="华文楷体" panose="02010600040101010101" pitchFamily="2" charset="-122"/>
                <a:ea typeface="华文楷体" panose="02010600040101010101" pitchFamily="2" charset="-122"/>
              </a:endParaRPr>
            </a:p>
          </p:txBody>
        </p:sp>
      </p:grpSp>
      <p:grpSp>
        <p:nvGrpSpPr>
          <p:cNvPr id="90" name="组合 89"/>
          <p:cNvGrpSpPr/>
          <p:nvPr/>
        </p:nvGrpSpPr>
        <p:grpSpPr>
          <a:xfrm>
            <a:off x="1531078" y="4775720"/>
            <a:ext cx="1020136" cy="1115606"/>
            <a:chOff x="4999938" y="3034188"/>
            <a:chExt cx="914400" cy="998768"/>
          </a:xfrm>
        </p:grpSpPr>
        <p:pic>
          <p:nvPicPr>
            <p:cNvPr id="89" name="图片 8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99938" y="3034188"/>
              <a:ext cx="914400" cy="938784"/>
            </a:xfrm>
            <a:prstGeom prst="rect">
              <a:avLst/>
            </a:prstGeom>
          </p:spPr>
        </p:pic>
        <p:sp>
          <p:nvSpPr>
            <p:cNvPr id="79" name="文本框 78"/>
            <p:cNvSpPr txBox="1"/>
            <p:nvPr/>
          </p:nvSpPr>
          <p:spPr>
            <a:xfrm>
              <a:off x="5138101" y="3755957"/>
              <a:ext cx="771176" cy="276999"/>
            </a:xfrm>
            <a:prstGeom prst="rect">
              <a:avLst/>
            </a:prstGeom>
            <a:noFill/>
          </p:spPr>
          <p:txBody>
            <a:bodyPr wrap="square" rtlCol="0">
              <a:spAutoFit/>
            </a:bodyPr>
            <a:lstStyle/>
            <a:p>
              <a:r>
                <a:rPr lang="zh-CN" altLang="en-US" sz="1200" b="1" dirty="0" smtClean="0">
                  <a:solidFill>
                    <a:srgbClr val="FF0000"/>
                  </a:solidFill>
                  <a:latin typeface="华文楷体" panose="02010600040101010101" pitchFamily="2" charset="-122"/>
                  <a:ea typeface="华文楷体" panose="02010600040101010101" pitchFamily="2" charset="-122"/>
                </a:rPr>
                <a:t>孙勇杰</a:t>
              </a:r>
              <a:endParaRPr lang="zh-CN" altLang="en-US" sz="1200" b="1" dirty="0">
                <a:solidFill>
                  <a:srgbClr val="FF0000"/>
                </a:solidFill>
                <a:latin typeface="华文楷体" panose="02010600040101010101" pitchFamily="2" charset="-122"/>
                <a:ea typeface="华文楷体" panose="02010600040101010101" pitchFamily="2" charset="-122"/>
              </a:endParaRPr>
            </a:p>
          </p:txBody>
        </p:sp>
      </p:grpSp>
      <p:sp>
        <p:nvSpPr>
          <p:cNvPr id="51" name="文本框 50"/>
          <p:cNvSpPr txBox="1"/>
          <p:nvPr/>
        </p:nvSpPr>
        <p:spPr>
          <a:xfrm>
            <a:off x="5757932" y="2379166"/>
            <a:ext cx="3671350" cy="1029705"/>
          </a:xfrm>
          <a:prstGeom prst="rect">
            <a:avLst/>
          </a:prstGeom>
          <a:noFill/>
        </p:spPr>
        <p:txBody>
          <a:bodyPr wrap="square" rtlCol="0">
            <a:spAutoFit/>
          </a:bodyPr>
          <a:lstStyle/>
          <a:p>
            <a:pPr>
              <a:lnSpc>
                <a:spcPct val="130000"/>
              </a:lnSpc>
            </a:pPr>
            <a:r>
              <a:rPr lang="zh-CN" altLang="en-US" sz="1600" b="1" dirty="0" smtClean="0">
                <a:solidFill>
                  <a:srgbClr val="FF0000"/>
                </a:solidFill>
                <a:latin typeface="华文楷体" panose="02010600040101010101" pitchFamily="2" charset="-122"/>
                <a:ea typeface="华文楷体" panose="02010600040101010101" pitchFamily="2" charset="-122"/>
              </a:rPr>
              <a:t>院士</a:t>
            </a:r>
            <a:r>
              <a:rPr lang="en-US" altLang="zh-CN" sz="1600" b="1" dirty="0" smtClean="0">
                <a:solidFill>
                  <a:srgbClr val="FF0000"/>
                </a:solidFill>
                <a:latin typeface="华文楷体" panose="02010600040101010101" pitchFamily="2" charset="-122"/>
                <a:ea typeface="华文楷体" panose="02010600040101010101" pitchFamily="2" charset="-122"/>
              </a:rPr>
              <a:t>(1)    </a:t>
            </a:r>
            <a:r>
              <a:rPr lang="zh-CN" altLang="en-US" sz="1600" b="1" dirty="0" smtClean="0">
                <a:solidFill>
                  <a:srgbClr val="FF0000"/>
                </a:solidFill>
                <a:latin typeface="华文楷体" panose="02010600040101010101" pitchFamily="2" charset="-122"/>
                <a:ea typeface="华文楷体" panose="02010600040101010101" pitchFamily="2" charset="-122"/>
              </a:rPr>
              <a:t>杰青</a:t>
            </a:r>
            <a:r>
              <a:rPr lang="en-US" altLang="zh-CN" sz="1600" b="1" dirty="0" smtClean="0">
                <a:solidFill>
                  <a:srgbClr val="FF0000"/>
                </a:solidFill>
                <a:latin typeface="华文楷体" panose="02010600040101010101" pitchFamily="2" charset="-122"/>
                <a:ea typeface="华文楷体" panose="02010600040101010101" pitchFamily="2" charset="-122"/>
              </a:rPr>
              <a:t>(3)</a:t>
            </a:r>
          </a:p>
          <a:p>
            <a:pPr>
              <a:lnSpc>
                <a:spcPct val="130000"/>
              </a:lnSpc>
            </a:pPr>
            <a:r>
              <a:rPr lang="zh-CN" altLang="en-US" sz="1600" b="1" dirty="0" smtClean="0">
                <a:solidFill>
                  <a:srgbClr val="FF0000"/>
                </a:solidFill>
                <a:latin typeface="华文楷体" panose="02010600040101010101" pitchFamily="2" charset="-122"/>
                <a:ea typeface="华文楷体" panose="02010600040101010101" pitchFamily="2" charset="-122"/>
              </a:rPr>
              <a:t>优青</a:t>
            </a:r>
            <a:r>
              <a:rPr lang="en-US" altLang="zh-CN" sz="1600" b="1" dirty="0" smtClean="0">
                <a:solidFill>
                  <a:srgbClr val="FF0000"/>
                </a:solidFill>
                <a:latin typeface="华文楷体" panose="02010600040101010101" pitchFamily="2" charset="-122"/>
                <a:ea typeface="华文楷体" panose="02010600040101010101" pitchFamily="2" charset="-122"/>
              </a:rPr>
              <a:t>(1)    </a:t>
            </a:r>
            <a:r>
              <a:rPr lang="zh-CN" altLang="en-US" sz="1600" b="1" dirty="0" smtClean="0">
                <a:solidFill>
                  <a:srgbClr val="FF0000"/>
                </a:solidFill>
                <a:latin typeface="华文楷体" panose="02010600040101010101" pitchFamily="2" charset="-122"/>
                <a:ea typeface="华文楷体" panose="02010600040101010101" pitchFamily="2" charset="-122"/>
              </a:rPr>
              <a:t>青千</a:t>
            </a:r>
            <a:r>
              <a:rPr lang="en-US" altLang="zh-CN" sz="1600" b="1" dirty="0" smtClean="0">
                <a:solidFill>
                  <a:srgbClr val="FF0000"/>
                </a:solidFill>
                <a:latin typeface="华文楷体" panose="02010600040101010101" pitchFamily="2" charset="-122"/>
                <a:ea typeface="华文楷体" panose="02010600040101010101" pitchFamily="2" charset="-122"/>
              </a:rPr>
              <a:t>(2)       </a:t>
            </a:r>
            <a:r>
              <a:rPr lang="zh-CN" altLang="en-US" sz="1600" b="1" dirty="0" smtClean="0">
                <a:solidFill>
                  <a:srgbClr val="FF0000"/>
                </a:solidFill>
                <a:latin typeface="华文楷体" panose="02010600040101010101" pitchFamily="2" charset="-122"/>
                <a:ea typeface="华文楷体" panose="02010600040101010101" pitchFamily="2" charset="-122"/>
              </a:rPr>
              <a:t>教育部</a:t>
            </a:r>
            <a:r>
              <a:rPr lang="zh-CN" altLang="en-US" sz="1600" b="1" dirty="0">
                <a:solidFill>
                  <a:srgbClr val="FF0000"/>
                </a:solidFill>
                <a:latin typeface="华文楷体" panose="02010600040101010101" pitchFamily="2" charset="-122"/>
                <a:ea typeface="华文楷体" panose="02010600040101010101" pitchFamily="2" charset="-122"/>
              </a:rPr>
              <a:t>人才</a:t>
            </a:r>
            <a:r>
              <a:rPr lang="en-US" altLang="zh-CN" sz="1600" b="1" dirty="0">
                <a:solidFill>
                  <a:srgbClr val="FF0000"/>
                </a:solidFill>
                <a:latin typeface="华文楷体" panose="02010600040101010101" pitchFamily="2" charset="-122"/>
                <a:ea typeface="华文楷体" panose="02010600040101010101" pitchFamily="2" charset="-122"/>
              </a:rPr>
              <a:t>(1</a:t>
            </a:r>
            <a:r>
              <a:rPr lang="en-US" altLang="zh-CN" sz="1600" b="1" dirty="0" smtClean="0">
                <a:solidFill>
                  <a:srgbClr val="FF0000"/>
                </a:solidFill>
                <a:latin typeface="华文楷体" panose="02010600040101010101" pitchFamily="2" charset="-122"/>
                <a:ea typeface="华文楷体" panose="02010600040101010101" pitchFamily="2" charset="-122"/>
              </a:rPr>
              <a:t>) </a:t>
            </a:r>
          </a:p>
          <a:p>
            <a:pPr>
              <a:lnSpc>
                <a:spcPct val="130000"/>
              </a:lnSpc>
            </a:pPr>
            <a:r>
              <a:rPr lang="zh-CN" altLang="en-US" sz="1600" b="1" dirty="0">
                <a:solidFill>
                  <a:srgbClr val="FF0000"/>
                </a:solidFill>
                <a:latin typeface="华文楷体" panose="02010600040101010101" pitchFamily="2" charset="-122"/>
                <a:ea typeface="华文楷体" panose="02010600040101010101" pitchFamily="2" charset="-122"/>
              </a:rPr>
              <a:t>百人</a:t>
            </a:r>
            <a:r>
              <a:rPr lang="en-US" altLang="zh-CN" sz="1600" b="1" dirty="0">
                <a:solidFill>
                  <a:srgbClr val="FF0000"/>
                </a:solidFill>
                <a:latin typeface="华文楷体" panose="02010600040101010101" pitchFamily="2" charset="-122"/>
                <a:ea typeface="华文楷体" panose="02010600040101010101" pitchFamily="2" charset="-122"/>
              </a:rPr>
              <a:t>(1)</a:t>
            </a:r>
            <a:r>
              <a:rPr lang="zh-CN" altLang="en-US" sz="1600" b="1" dirty="0">
                <a:solidFill>
                  <a:srgbClr val="FF0000"/>
                </a:solidFill>
                <a:latin typeface="华文楷体" panose="02010600040101010101" pitchFamily="2" charset="-122"/>
                <a:ea typeface="华文楷体" panose="02010600040101010101" pitchFamily="2" charset="-122"/>
              </a:rPr>
              <a:t> </a:t>
            </a:r>
            <a:r>
              <a:rPr lang="zh-CN" altLang="en-US" sz="1600" b="1" dirty="0" smtClean="0">
                <a:solidFill>
                  <a:srgbClr val="FF0000"/>
                </a:solidFill>
                <a:latin typeface="华文楷体" panose="02010600040101010101" pitchFamily="2" charset="-122"/>
                <a:ea typeface="华文楷体" panose="02010600040101010101" pitchFamily="2" charset="-122"/>
              </a:rPr>
              <a:t>   省</a:t>
            </a:r>
            <a:r>
              <a:rPr lang="zh-CN" altLang="en-US" sz="1600" b="1" dirty="0">
                <a:solidFill>
                  <a:srgbClr val="FF0000"/>
                </a:solidFill>
                <a:latin typeface="华文楷体" panose="02010600040101010101" pitchFamily="2" charset="-122"/>
                <a:ea typeface="华文楷体" panose="02010600040101010101" pitchFamily="2" charset="-122"/>
              </a:rPr>
              <a:t>杰青</a:t>
            </a:r>
            <a:r>
              <a:rPr lang="en-US" altLang="zh-CN" sz="1600" b="1" dirty="0">
                <a:solidFill>
                  <a:srgbClr val="FF0000"/>
                </a:solidFill>
                <a:latin typeface="华文楷体" panose="02010600040101010101" pitchFamily="2" charset="-122"/>
                <a:ea typeface="华文楷体" panose="02010600040101010101" pitchFamily="2" charset="-122"/>
              </a:rPr>
              <a:t>(1</a:t>
            </a:r>
            <a:r>
              <a:rPr lang="en-US" altLang="zh-CN" sz="1600" b="1" dirty="0" smtClean="0">
                <a:solidFill>
                  <a:srgbClr val="FF0000"/>
                </a:solidFill>
                <a:latin typeface="华文楷体" panose="02010600040101010101" pitchFamily="2" charset="-122"/>
                <a:ea typeface="华文楷体" panose="02010600040101010101" pitchFamily="2" charset="-122"/>
              </a:rPr>
              <a:t>)   </a:t>
            </a:r>
            <a:r>
              <a:rPr lang="zh-CN" altLang="en-US" sz="1600" b="1" dirty="0" smtClean="0">
                <a:solidFill>
                  <a:srgbClr val="FF0000"/>
                </a:solidFill>
                <a:latin typeface="华文楷体" panose="02010600040101010101" pitchFamily="2" charset="-122"/>
                <a:ea typeface="华文楷体" panose="02010600040101010101" pitchFamily="2" charset="-122"/>
              </a:rPr>
              <a:t>教学名师（</a:t>
            </a:r>
            <a:r>
              <a:rPr lang="en-US" altLang="zh-CN" sz="1600" b="1" dirty="0" smtClean="0">
                <a:solidFill>
                  <a:srgbClr val="FF0000"/>
                </a:solidFill>
                <a:latin typeface="华文楷体" panose="02010600040101010101" pitchFamily="2" charset="-122"/>
                <a:ea typeface="华文楷体" panose="02010600040101010101" pitchFamily="2" charset="-122"/>
              </a:rPr>
              <a:t>1</a:t>
            </a:r>
            <a:r>
              <a:rPr lang="zh-CN" altLang="en-US" sz="1600" b="1" dirty="0" smtClean="0">
                <a:solidFill>
                  <a:srgbClr val="FF0000"/>
                </a:solidFill>
                <a:latin typeface="华文楷体" panose="02010600040101010101" pitchFamily="2" charset="-122"/>
                <a:ea typeface="华文楷体" panose="02010600040101010101" pitchFamily="2" charset="-122"/>
              </a:rPr>
              <a:t>）</a:t>
            </a:r>
            <a:endParaRPr lang="en-US" altLang="zh-CN" sz="1600" b="1" dirty="0">
              <a:solidFill>
                <a:srgbClr val="FF0000"/>
              </a:solidFill>
              <a:latin typeface="华文楷体" panose="02010600040101010101" pitchFamily="2" charset="-122"/>
              <a:ea typeface="华文楷体" panose="02010600040101010101" pitchFamily="2" charset="-122"/>
            </a:endParaRPr>
          </a:p>
        </p:txBody>
      </p:sp>
      <p:sp>
        <p:nvSpPr>
          <p:cNvPr id="98" name="文本框 97"/>
          <p:cNvSpPr txBox="1"/>
          <p:nvPr/>
        </p:nvSpPr>
        <p:spPr>
          <a:xfrm>
            <a:off x="7477957" y="2427437"/>
            <a:ext cx="1389586" cy="369332"/>
          </a:xfrm>
          <a:prstGeom prst="rect">
            <a:avLst/>
          </a:prstGeom>
          <a:noFill/>
        </p:spPr>
        <p:txBody>
          <a:bodyPr wrap="square" rtlCol="0">
            <a:spAutoFit/>
          </a:bodyPr>
          <a:lstStyle/>
          <a:p>
            <a:r>
              <a:rPr lang="zh-CN" altLang="en-US" dirty="0" smtClean="0">
                <a:latin typeface="华文楷体" panose="02010600040101010101" pitchFamily="2" charset="-122"/>
                <a:ea typeface="华文楷体" panose="02010600040101010101" pitchFamily="2" charset="-122"/>
              </a:rPr>
              <a:t> </a:t>
            </a:r>
            <a:r>
              <a:rPr lang="en-US" altLang="zh-CN" sz="1600" dirty="0" smtClean="0">
                <a:latin typeface="华文楷体" panose="02010600040101010101" pitchFamily="2" charset="-122"/>
                <a:ea typeface="华文楷体" panose="02010600040101010101" pitchFamily="2" charset="-122"/>
              </a:rPr>
              <a:t>(</a:t>
            </a:r>
            <a:r>
              <a:rPr lang="zh-CN" altLang="en-US" sz="1600" dirty="0" smtClean="0">
                <a:latin typeface="华文楷体" panose="02010600040101010101" pitchFamily="2" charset="-122"/>
                <a:ea typeface="华文楷体" panose="02010600040101010101" pitchFamily="2" charset="-122"/>
              </a:rPr>
              <a:t>不重复计数</a:t>
            </a:r>
            <a:r>
              <a:rPr lang="en-US" altLang="zh-CN" sz="1600" dirty="0" smtClean="0">
                <a:latin typeface="华文楷体" panose="02010600040101010101" pitchFamily="2" charset="-122"/>
                <a:ea typeface="华文楷体" panose="02010600040101010101" pitchFamily="2" charset="-122"/>
              </a:rPr>
              <a:t>)</a:t>
            </a:r>
            <a:endParaRPr lang="zh-CN" altLang="en-US" sz="1600" dirty="0">
              <a:latin typeface="华文楷体" panose="02010600040101010101" pitchFamily="2" charset="-122"/>
              <a:ea typeface="华文楷体" panose="02010600040101010101" pitchFamily="2" charset="-122"/>
            </a:endParaRPr>
          </a:p>
        </p:txBody>
      </p:sp>
      <p:pic>
        <p:nvPicPr>
          <p:cNvPr id="99" name="图片 9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40198" y="5845046"/>
            <a:ext cx="1011016" cy="969998"/>
          </a:xfrm>
          <a:prstGeom prst="rect">
            <a:avLst/>
          </a:prstGeom>
        </p:spPr>
      </p:pic>
      <p:sp>
        <p:nvSpPr>
          <p:cNvPr id="100" name="文本框 99"/>
          <p:cNvSpPr txBox="1"/>
          <p:nvPr/>
        </p:nvSpPr>
        <p:spPr>
          <a:xfrm>
            <a:off x="1725159" y="6599314"/>
            <a:ext cx="773638" cy="276999"/>
          </a:xfrm>
          <a:prstGeom prst="rect">
            <a:avLst/>
          </a:prstGeom>
          <a:noFill/>
        </p:spPr>
        <p:txBody>
          <a:bodyPr wrap="square" rtlCol="0">
            <a:spAutoFit/>
          </a:bodyPr>
          <a:lstStyle/>
          <a:p>
            <a:r>
              <a:rPr lang="zh-CN" altLang="en-US" sz="1200" b="1" dirty="0">
                <a:solidFill>
                  <a:srgbClr val="FF0000"/>
                </a:solidFill>
                <a:latin typeface="华文楷体" panose="02010600040101010101" pitchFamily="2" charset="-122"/>
                <a:ea typeface="华文楷体" panose="02010600040101010101" pitchFamily="2" charset="-122"/>
              </a:rPr>
              <a:t>方佳节</a:t>
            </a:r>
            <a:endParaRPr lang="en-US" altLang="zh-CN" sz="1200" b="1" dirty="0">
              <a:solidFill>
                <a:srgbClr val="FF0000"/>
              </a:solidFill>
              <a:latin typeface="华文楷体" panose="02010600040101010101" pitchFamily="2" charset="-122"/>
              <a:ea typeface="华文楷体" panose="02010600040101010101" pitchFamily="2" charset="-122"/>
            </a:endParaRPr>
          </a:p>
        </p:txBody>
      </p:sp>
      <p:pic>
        <p:nvPicPr>
          <p:cNvPr id="101" name="图片 10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1630" y="5859699"/>
            <a:ext cx="921736" cy="976066"/>
          </a:xfrm>
          <a:prstGeom prst="rect">
            <a:avLst/>
          </a:prstGeom>
        </p:spPr>
      </p:pic>
      <p:sp>
        <p:nvSpPr>
          <p:cNvPr id="102" name="文本框 101"/>
          <p:cNvSpPr txBox="1"/>
          <p:nvPr/>
        </p:nvSpPr>
        <p:spPr>
          <a:xfrm>
            <a:off x="2709728" y="6596770"/>
            <a:ext cx="773638" cy="276999"/>
          </a:xfrm>
          <a:prstGeom prst="rect">
            <a:avLst/>
          </a:prstGeom>
          <a:noFill/>
        </p:spPr>
        <p:txBody>
          <a:bodyPr wrap="square" rtlCol="0">
            <a:spAutoFit/>
          </a:bodyPr>
          <a:lstStyle/>
          <a:p>
            <a:r>
              <a:rPr lang="zh-CN" altLang="en-US" sz="1200" b="1" dirty="0" smtClean="0">
                <a:solidFill>
                  <a:srgbClr val="FF0000"/>
                </a:solidFill>
                <a:latin typeface="华文楷体" panose="02010600040101010101" pitchFamily="2" charset="-122"/>
                <a:ea typeface="华文楷体" panose="02010600040101010101" pitchFamily="2" charset="-122"/>
              </a:rPr>
              <a:t>刘建党</a:t>
            </a:r>
            <a:endParaRPr lang="en-US" altLang="zh-CN" sz="1200" b="1" dirty="0">
              <a:solidFill>
                <a:srgbClr val="FF0000"/>
              </a:solidFill>
              <a:latin typeface="华文楷体" panose="02010600040101010101" pitchFamily="2" charset="-122"/>
              <a:ea typeface="华文楷体" panose="02010600040101010101" pitchFamily="2" charset="-122"/>
            </a:endParaRPr>
          </a:p>
        </p:txBody>
      </p:sp>
      <p:pic>
        <p:nvPicPr>
          <p:cNvPr id="103" name="图片 10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77485" y="5796339"/>
            <a:ext cx="898768" cy="1039426"/>
          </a:xfrm>
          <a:prstGeom prst="rect">
            <a:avLst/>
          </a:prstGeom>
        </p:spPr>
      </p:pic>
      <p:sp>
        <p:nvSpPr>
          <p:cNvPr id="104" name="文本框 103"/>
          <p:cNvSpPr txBox="1"/>
          <p:nvPr/>
        </p:nvSpPr>
        <p:spPr>
          <a:xfrm>
            <a:off x="3609033" y="6596770"/>
            <a:ext cx="773638" cy="276999"/>
          </a:xfrm>
          <a:prstGeom prst="rect">
            <a:avLst/>
          </a:prstGeom>
          <a:noFill/>
        </p:spPr>
        <p:txBody>
          <a:bodyPr wrap="square" rtlCol="0">
            <a:spAutoFit/>
          </a:bodyPr>
          <a:lstStyle/>
          <a:p>
            <a:r>
              <a:rPr lang="zh-CN" altLang="en-US" sz="1200" b="1" dirty="0" smtClean="0">
                <a:solidFill>
                  <a:srgbClr val="FF0000"/>
                </a:solidFill>
                <a:latin typeface="华文楷体" panose="02010600040101010101" pitchFamily="2" charset="-122"/>
                <a:ea typeface="华文楷体" panose="02010600040101010101" pitchFamily="2" charset="-122"/>
              </a:rPr>
              <a:t>张宏俊</a:t>
            </a:r>
            <a:endParaRPr lang="en-US" altLang="zh-CN" sz="1200" b="1" dirty="0">
              <a:solidFill>
                <a:srgbClr val="FF0000"/>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76612" y="4764198"/>
            <a:ext cx="994738" cy="1069232"/>
          </a:xfrm>
          <a:prstGeom prst="rect">
            <a:avLst/>
          </a:prstGeom>
        </p:spPr>
      </p:pic>
      <p:pic>
        <p:nvPicPr>
          <p:cNvPr id="83" name="Picture 19" descr="D:\photos\个人照片-2012.Nov.08\yzhu.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59285" y="4786213"/>
            <a:ext cx="866850" cy="10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5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正参与项目</a:t>
            </a:r>
            <a:endParaRPr lang="zh-CN" altLang="en-US" dirty="0"/>
          </a:p>
        </p:txBody>
      </p:sp>
      <p:sp>
        <p:nvSpPr>
          <p:cNvPr id="4" name="灯片编号占位符 3"/>
          <p:cNvSpPr>
            <a:spLocks noGrp="1"/>
          </p:cNvSpPr>
          <p:nvPr>
            <p:ph type="sldNum" sz="quarter" idx="12"/>
          </p:nvPr>
        </p:nvSpPr>
        <p:spPr/>
        <p:txBody>
          <a:bodyPr/>
          <a:lstStyle/>
          <a:p>
            <a:fld id="{C973300C-797F-D148-A78D-320196FBAF04}" type="slidenum">
              <a:rPr lang="en-US" smtClean="0"/>
              <a:pPr/>
              <a:t>8</a:t>
            </a:fld>
            <a:endParaRPr lang="en-US"/>
          </a:p>
        </p:txBody>
      </p:sp>
      <p:grpSp>
        <p:nvGrpSpPr>
          <p:cNvPr id="5" name="Group 16"/>
          <p:cNvGrpSpPr>
            <a:grpSpLocks/>
          </p:cNvGrpSpPr>
          <p:nvPr/>
        </p:nvGrpSpPr>
        <p:grpSpPr bwMode="auto">
          <a:xfrm>
            <a:off x="395288" y="1117430"/>
            <a:ext cx="8493837" cy="4743620"/>
            <a:chOff x="228600" y="1219200"/>
            <a:chExt cx="7811127" cy="4743620"/>
          </a:xfrm>
        </p:grpSpPr>
        <p:grpSp>
          <p:nvGrpSpPr>
            <p:cNvPr id="6" name="Group 14"/>
            <p:cNvGrpSpPr>
              <a:grpSpLocks/>
            </p:cNvGrpSpPr>
            <p:nvPr/>
          </p:nvGrpSpPr>
          <p:grpSpPr bwMode="auto">
            <a:xfrm>
              <a:off x="228600" y="1219200"/>
              <a:ext cx="7811127" cy="4724915"/>
              <a:chOff x="609600" y="1219200"/>
              <a:chExt cx="7811127" cy="4724915"/>
            </a:xfrm>
          </p:grpSpPr>
          <p:sp>
            <p:nvSpPr>
              <p:cNvPr id="9" name="Rounded Rectangle 4"/>
              <p:cNvSpPr>
                <a:spLocks noChangeArrowheads="1"/>
              </p:cNvSpPr>
              <p:nvPr/>
            </p:nvSpPr>
            <p:spPr bwMode="auto">
              <a:xfrm>
                <a:off x="3230912" y="4610615"/>
                <a:ext cx="2635911" cy="13335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sz="2800" dirty="0" smtClean="0">
                    <a:solidFill>
                      <a:srgbClr val="FF0000"/>
                    </a:solidFill>
                    <a:latin typeface="+mn-lt"/>
                    <a:ea typeface="+mn-ea"/>
                  </a:rPr>
                  <a:t>S</a:t>
                </a:r>
                <a:r>
                  <a:rPr lang="en-US" altLang="zh-CN" sz="2800" dirty="0" smtClean="0">
                    <a:solidFill>
                      <a:srgbClr val="FF0000"/>
                    </a:solidFill>
                    <a:latin typeface="+mn-lt"/>
                    <a:ea typeface="+mn-ea"/>
                  </a:rPr>
                  <a:t>TAR/ALICE/CBM</a:t>
                </a:r>
                <a:endParaRPr lang="en-US" sz="2800" dirty="0">
                  <a:solidFill>
                    <a:srgbClr val="FF0000"/>
                  </a:solidFill>
                  <a:latin typeface="+mn-lt"/>
                  <a:ea typeface="+mn-ea"/>
                </a:endParaRPr>
              </a:p>
              <a:p>
                <a:pPr algn="ctr" eaLnBrk="0" hangingPunct="0">
                  <a:defRPr/>
                </a:pPr>
                <a:r>
                  <a:rPr lang="zh-CN" altLang="en-US" sz="2000" dirty="0" smtClean="0">
                    <a:solidFill>
                      <a:srgbClr val="0000FF"/>
                    </a:solidFill>
                    <a:latin typeface="+mn-lt"/>
                    <a:ea typeface="+mn-ea"/>
                  </a:rPr>
                  <a:t>相对论重离子碰撞</a:t>
                </a:r>
                <a:r>
                  <a:rPr lang="zh-CN" altLang="en-US" sz="2000" dirty="0" smtClean="0">
                    <a:solidFill>
                      <a:srgbClr val="0000FF"/>
                    </a:solidFill>
                    <a:latin typeface="+mn-lt"/>
                    <a:ea typeface="+mn-ea"/>
                  </a:rPr>
                  <a:t>实验</a:t>
                </a:r>
                <a:endParaRPr lang="en-US" sz="2000" dirty="0">
                  <a:solidFill>
                    <a:srgbClr val="0000FF"/>
                  </a:solidFill>
                  <a:latin typeface="+mn-lt"/>
                  <a:ea typeface="+mn-ea"/>
                </a:endParaRPr>
              </a:p>
            </p:txBody>
          </p:sp>
          <p:sp>
            <p:nvSpPr>
              <p:cNvPr id="10" name="Rounded Rectangle 5"/>
              <p:cNvSpPr>
                <a:spLocks noChangeArrowheads="1"/>
              </p:cNvSpPr>
              <p:nvPr/>
            </p:nvSpPr>
            <p:spPr bwMode="auto">
              <a:xfrm>
                <a:off x="609600" y="4610615"/>
                <a:ext cx="2330732" cy="13335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sz="2800" dirty="0" smtClean="0">
                    <a:solidFill>
                      <a:srgbClr val="FF0000"/>
                    </a:solidFill>
                    <a:latin typeface="+mn-lt"/>
                    <a:ea typeface="+mn-ea"/>
                  </a:rPr>
                  <a:t>Belle/</a:t>
                </a:r>
                <a:r>
                  <a:rPr lang="en-US" sz="2800" dirty="0" err="1" smtClean="0">
                    <a:solidFill>
                      <a:srgbClr val="FF0000"/>
                    </a:solidFill>
                    <a:latin typeface="+mn-lt"/>
                    <a:ea typeface="+mn-ea"/>
                  </a:rPr>
                  <a:t>BelleII</a:t>
                </a:r>
                <a:endParaRPr lang="en-US" sz="2800" dirty="0">
                  <a:solidFill>
                    <a:srgbClr val="FF0000"/>
                  </a:solidFill>
                  <a:latin typeface="+mn-lt"/>
                  <a:ea typeface="+mn-ea"/>
                </a:endParaRPr>
              </a:p>
              <a:p>
                <a:pPr algn="ctr" eaLnBrk="0" hangingPunct="0">
                  <a:defRPr/>
                </a:pPr>
                <a:r>
                  <a:rPr lang="en-US" sz="2000" dirty="0">
                    <a:solidFill>
                      <a:srgbClr val="0000FF"/>
                    </a:solidFill>
                    <a:latin typeface="+mn-lt"/>
                    <a:ea typeface="+mn-ea"/>
                  </a:rPr>
                  <a:t>e</a:t>
                </a:r>
                <a:r>
                  <a:rPr lang="en-US" sz="2000" baseline="30000" dirty="0">
                    <a:solidFill>
                      <a:srgbClr val="0000FF"/>
                    </a:solidFill>
                    <a:latin typeface="+mn-lt"/>
                    <a:ea typeface="+mn-ea"/>
                  </a:rPr>
                  <a:t>+ </a:t>
                </a:r>
                <a:r>
                  <a:rPr lang="en-US" sz="2000" dirty="0" smtClean="0">
                    <a:solidFill>
                      <a:srgbClr val="0000FF"/>
                    </a:solidFill>
                    <a:latin typeface="+mn-lt"/>
                    <a:ea typeface="+mn-ea"/>
                  </a:rPr>
                  <a:t>e</a:t>
                </a:r>
                <a:r>
                  <a:rPr lang="en-US" sz="2000" baseline="30000" dirty="0" smtClean="0">
                    <a:solidFill>
                      <a:srgbClr val="0000FF"/>
                    </a:solidFill>
                    <a:latin typeface="+mn-lt"/>
                    <a:ea typeface="+mn-ea"/>
                  </a:rPr>
                  <a:t>-</a:t>
                </a:r>
                <a:r>
                  <a:rPr lang="zh-CN" altLang="en-US" sz="2000" dirty="0">
                    <a:solidFill>
                      <a:srgbClr val="0000FF"/>
                    </a:solidFill>
                  </a:rPr>
                  <a:t>对撞实验</a:t>
                </a:r>
                <a:endParaRPr lang="en-US" altLang="zh-CN" sz="2000" dirty="0">
                  <a:solidFill>
                    <a:srgbClr val="0000FF"/>
                  </a:solidFill>
                </a:endParaRPr>
              </a:p>
              <a:p>
                <a:pPr algn="ctr" eaLnBrk="0" hangingPunct="0">
                  <a:defRPr/>
                </a:pPr>
                <a:r>
                  <a:rPr lang="en-US" sz="2000" dirty="0" smtClean="0">
                    <a:solidFill>
                      <a:srgbClr val="0000FF"/>
                    </a:solidFill>
                    <a:latin typeface="+mn-lt"/>
                    <a:ea typeface="+mn-ea"/>
                  </a:rPr>
                  <a:t>KEK</a:t>
                </a:r>
                <a:r>
                  <a:rPr lang="en-US" sz="2000" dirty="0">
                    <a:solidFill>
                      <a:srgbClr val="0000FF"/>
                    </a:solidFill>
                    <a:latin typeface="+mn-lt"/>
                    <a:ea typeface="+mn-ea"/>
                  </a:rPr>
                  <a:t>, Japan </a:t>
                </a:r>
              </a:p>
            </p:txBody>
          </p:sp>
          <p:grpSp>
            <p:nvGrpSpPr>
              <p:cNvPr id="11" name="Group 13"/>
              <p:cNvGrpSpPr>
                <a:grpSpLocks/>
              </p:cNvGrpSpPr>
              <p:nvPr/>
            </p:nvGrpSpPr>
            <p:grpSpPr bwMode="auto">
              <a:xfrm>
                <a:off x="609600" y="1219200"/>
                <a:ext cx="7810668" cy="1257300"/>
                <a:chOff x="609600" y="1066800"/>
                <a:chExt cx="7810668" cy="1257300"/>
              </a:xfrm>
            </p:grpSpPr>
            <p:sp>
              <p:nvSpPr>
                <p:cNvPr id="14" name="Rounded Rectangle 3"/>
                <p:cNvSpPr>
                  <a:spLocks noChangeArrowheads="1"/>
                </p:cNvSpPr>
                <p:nvPr/>
              </p:nvSpPr>
              <p:spPr bwMode="auto">
                <a:xfrm>
                  <a:off x="609600" y="1066800"/>
                  <a:ext cx="2362120" cy="12573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altLang="zh-CN" sz="2800" dirty="0">
                      <a:solidFill>
                        <a:srgbClr val="FF0000"/>
                      </a:solidFill>
                    </a:rPr>
                    <a:t>BES</a:t>
                  </a:r>
                  <a:endParaRPr lang="en-US" altLang="zh-CN" sz="2000" dirty="0">
                    <a:solidFill>
                      <a:srgbClr val="FF0000"/>
                    </a:solidFill>
                  </a:endParaRPr>
                </a:p>
                <a:p>
                  <a:pPr algn="ctr" eaLnBrk="0" hangingPunct="0">
                    <a:defRPr/>
                  </a:pPr>
                  <a:r>
                    <a:rPr lang="zh-CN" altLang="en-US" sz="2000" dirty="0" smtClean="0">
                      <a:solidFill>
                        <a:srgbClr val="0000FF"/>
                      </a:solidFill>
                    </a:rPr>
                    <a:t>北京</a:t>
                  </a:r>
                  <a:r>
                    <a:rPr lang="en-US" altLang="zh-CN" sz="2000" dirty="0" err="1" smtClean="0">
                      <a:solidFill>
                        <a:srgbClr val="0000FF"/>
                      </a:solidFill>
                    </a:rPr>
                    <a:t>e</a:t>
                  </a:r>
                  <a:r>
                    <a:rPr lang="en-US" altLang="zh-CN" sz="2000" baseline="30000" dirty="0" err="1" smtClean="0">
                      <a:solidFill>
                        <a:srgbClr val="0000FF"/>
                      </a:solidFill>
                    </a:rPr>
                    <a:t>+</a:t>
                  </a:r>
                  <a:r>
                    <a:rPr lang="en-US" altLang="zh-CN" sz="2000" dirty="0" err="1" smtClean="0">
                      <a:solidFill>
                        <a:srgbClr val="0000FF"/>
                      </a:solidFill>
                    </a:rPr>
                    <a:t>e</a:t>
                  </a:r>
                  <a:r>
                    <a:rPr lang="en-US" altLang="zh-CN" sz="2000" baseline="30000" dirty="0" smtClean="0">
                      <a:solidFill>
                        <a:srgbClr val="0000FF"/>
                      </a:solidFill>
                    </a:rPr>
                    <a:t>-</a:t>
                  </a:r>
                  <a:r>
                    <a:rPr lang="en-US" altLang="zh-CN" sz="2000" dirty="0" smtClean="0">
                      <a:solidFill>
                        <a:srgbClr val="0000FF"/>
                      </a:solidFill>
                    </a:rPr>
                    <a:t> </a:t>
                  </a:r>
                  <a:r>
                    <a:rPr lang="zh-CN" altLang="en-US" sz="2000" dirty="0" smtClean="0">
                      <a:solidFill>
                        <a:srgbClr val="0000FF"/>
                      </a:solidFill>
                    </a:rPr>
                    <a:t>对撞实验</a:t>
                  </a:r>
                  <a:endParaRPr lang="en-US" altLang="zh-CN" sz="2000" dirty="0" smtClean="0">
                    <a:solidFill>
                      <a:srgbClr val="0000FF"/>
                    </a:solidFill>
                  </a:endParaRPr>
                </a:p>
                <a:p>
                  <a:pPr algn="ctr" eaLnBrk="0" hangingPunct="0">
                    <a:defRPr/>
                  </a:pPr>
                  <a:r>
                    <a:rPr lang="en-US" altLang="zh-CN" sz="2000" dirty="0" err="1">
                      <a:solidFill>
                        <a:srgbClr val="0000FF"/>
                      </a:solidFill>
                    </a:rPr>
                    <a:t>Beijing,China</a:t>
                  </a:r>
                  <a:endParaRPr lang="en-US" altLang="zh-CN" sz="2000" dirty="0">
                    <a:solidFill>
                      <a:srgbClr val="0000FF"/>
                    </a:solidFill>
                  </a:endParaRPr>
                </a:p>
              </p:txBody>
            </p:sp>
            <p:sp>
              <p:nvSpPr>
                <p:cNvPr id="15" name="Rounded Rectangle 6"/>
                <p:cNvSpPr>
                  <a:spLocks noChangeArrowheads="1"/>
                </p:cNvSpPr>
                <p:nvPr/>
              </p:nvSpPr>
              <p:spPr bwMode="auto">
                <a:xfrm>
                  <a:off x="5973276" y="1066800"/>
                  <a:ext cx="2446992" cy="12573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sz="2400" dirty="0" err="1">
                      <a:solidFill>
                        <a:srgbClr val="FF0000"/>
                      </a:solidFill>
                      <a:latin typeface="+mn-lt"/>
                      <a:ea typeface="+mn-ea"/>
                    </a:rPr>
                    <a:t>DayaBay</a:t>
                  </a:r>
                  <a:r>
                    <a:rPr lang="en-US" sz="2400" dirty="0">
                      <a:solidFill>
                        <a:srgbClr val="FF0000"/>
                      </a:solidFill>
                      <a:latin typeface="+mn-lt"/>
                      <a:ea typeface="+mn-ea"/>
                    </a:rPr>
                    <a:t> </a:t>
                  </a:r>
                  <a:r>
                    <a:rPr lang="en-US" sz="2400" dirty="0" smtClean="0">
                      <a:solidFill>
                        <a:srgbClr val="FF0000"/>
                      </a:solidFill>
                      <a:latin typeface="+mn-lt"/>
                      <a:ea typeface="+mn-ea"/>
                    </a:rPr>
                    <a:t>/JUNO</a:t>
                  </a:r>
                  <a:endParaRPr lang="en-US" sz="2400" dirty="0">
                    <a:solidFill>
                      <a:srgbClr val="FF0000"/>
                    </a:solidFill>
                    <a:latin typeface="+mn-lt"/>
                    <a:ea typeface="+mn-ea"/>
                  </a:endParaRPr>
                </a:p>
                <a:p>
                  <a:pPr algn="ctr" eaLnBrk="0" hangingPunct="0">
                    <a:defRPr/>
                  </a:pPr>
                  <a:r>
                    <a:rPr lang="zh-CN" altLang="en-US" sz="2000" dirty="0" smtClean="0">
                      <a:solidFill>
                        <a:srgbClr val="0000FF"/>
                      </a:solidFill>
                      <a:latin typeface="+mn-lt"/>
                      <a:ea typeface="+mn-ea"/>
                    </a:rPr>
                    <a:t>反应堆中微子实验</a:t>
                  </a:r>
                  <a:r>
                    <a:rPr lang="en-US" altLang="zh-CN" sz="2000" dirty="0">
                      <a:solidFill>
                        <a:srgbClr val="0000FF"/>
                      </a:solidFill>
                    </a:rPr>
                    <a:t>G</a:t>
                  </a:r>
                  <a:r>
                    <a:rPr lang="en-US" altLang="zh-CN" sz="2000" dirty="0" smtClean="0">
                      <a:solidFill>
                        <a:srgbClr val="0000FF"/>
                      </a:solidFill>
                      <a:latin typeface="+mn-lt"/>
                      <a:ea typeface="+mn-ea"/>
                    </a:rPr>
                    <a:t>uangdong, China</a:t>
                  </a:r>
                  <a:endParaRPr lang="en-US" sz="2000" dirty="0">
                    <a:solidFill>
                      <a:srgbClr val="0000FF"/>
                    </a:solidFill>
                    <a:latin typeface="+mn-lt"/>
                    <a:ea typeface="+mn-ea"/>
                  </a:endParaRPr>
                </a:p>
              </p:txBody>
            </p:sp>
            <p:sp>
              <p:nvSpPr>
                <p:cNvPr id="16" name="Rounded Rectangle 7"/>
                <p:cNvSpPr>
                  <a:spLocks noChangeArrowheads="1"/>
                </p:cNvSpPr>
                <p:nvPr/>
              </p:nvSpPr>
              <p:spPr bwMode="auto">
                <a:xfrm>
                  <a:off x="3230912" y="1066800"/>
                  <a:ext cx="2492407" cy="12573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sz="2800" dirty="0">
                      <a:solidFill>
                        <a:srgbClr val="FF0000"/>
                      </a:solidFill>
                      <a:latin typeface="+mn-lt"/>
                      <a:ea typeface="+mn-ea"/>
                    </a:rPr>
                    <a:t>CSR</a:t>
                  </a:r>
                </a:p>
                <a:p>
                  <a:pPr algn="ctr" eaLnBrk="0" hangingPunct="0">
                    <a:defRPr/>
                  </a:pPr>
                  <a:r>
                    <a:rPr lang="zh-CN" altLang="en-US" sz="2000" dirty="0" smtClean="0">
                      <a:solidFill>
                        <a:srgbClr val="0000FF"/>
                      </a:solidFill>
                      <a:latin typeface="+mn-lt"/>
                      <a:ea typeface="+mn-ea"/>
                    </a:rPr>
                    <a:t>兰州重离子碰撞实验</a:t>
                  </a:r>
                  <a:r>
                    <a:rPr lang="en-US" altLang="zh-CN" sz="2000" dirty="0" smtClean="0">
                      <a:solidFill>
                        <a:srgbClr val="0000FF"/>
                      </a:solidFill>
                      <a:latin typeface="+mn-lt"/>
                      <a:ea typeface="+mn-ea"/>
                    </a:rPr>
                    <a:t>L</a:t>
                  </a:r>
                  <a:r>
                    <a:rPr lang="en-US" altLang="zh-CN" sz="2000" dirty="0" smtClean="0">
                      <a:solidFill>
                        <a:srgbClr val="0000FF"/>
                      </a:solidFill>
                    </a:rPr>
                    <a:t>anzhou, China</a:t>
                  </a:r>
                  <a:endParaRPr lang="en-US" sz="2000" dirty="0">
                    <a:solidFill>
                      <a:srgbClr val="0000FF"/>
                    </a:solidFill>
                    <a:latin typeface="+mn-lt"/>
                    <a:ea typeface="+mn-ea"/>
                  </a:endParaRPr>
                </a:p>
              </p:txBody>
            </p:sp>
          </p:grpSp>
          <p:sp>
            <p:nvSpPr>
              <p:cNvPr id="12" name="Rounded Rectangle 8"/>
              <p:cNvSpPr>
                <a:spLocks noChangeArrowheads="1"/>
              </p:cNvSpPr>
              <p:nvPr/>
            </p:nvSpPr>
            <p:spPr bwMode="auto">
              <a:xfrm>
                <a:off x="609600" y="2914650"/>
                <a:ext cx="2362120" cy="13335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sz="2800" dirty="0">
                    <a:solidFill>
                      <a:srgbClr val="FF0000"/>
                    </a:solidFill>
                    <a:latin typeface="+mn-lt"/>
                    <a:ea typeface="+mn-ea"/>
                  </a:rPr>
                  <a:t>ATLAS</a:t>
                </a:r>
              </a:p>
              <a:p>
                <a:pPr algn="ctr" eaLnBrk="0" hangingPunct="0">
                  <a:defRPr/>
                </a:pPr>
                <a:r>
                  <a:rPr lang="zh-CN" altLang="en-US" sz="2000" dirty="0" smtClean="0">
                    <a:solidFill>
                      <a:srgbClr val="0000FF"/>
                    </a:solidFill>
                    <a:latin typeface="+mn-lt"/>
                    <a:ea typeface="+mn-ea"/>
                  </a:rPr>
                  <a:t>质子质子</a:t>
                </a:r>
                <a:r>
                  <a:rPr lang="zh-CN" altLang="en-US" sz="2000" dirty="0">
                    <a:solidFill>
                      <a:srgbClr val="0000FF"/>
                    </a:solidFill>
                  </a:rPr>
                  <a:t>对撞</a:t>
                </a:r>
                <a:r>
                  <a:rPr lang="zh-CN" altLang="en-US" sz="2000" dirty="0" smtClean="0">
                    <a:solidFill>
                      <a:srgbClr val="0000FF"/>
                    </a:solidFill>
                  </a:rPr>
                  <a:t>实验</a:t>
                </a:r>
                <a:endParaRPr lang="en-US" altLang="zh-CN" sz="2000" dirty="0" smtClean="0">
                  <a:solidFill>
                    <a:srgbClr val="0000FF"/>
                  </a:solidFill>
                  <a:latin typeface="+mn-lt"/>
                  <a:ea typeface="+mn-ea"/>
                </a:endParaRPr>
              </a:p>
              <a:p>
                <a:pPr algn="ctr" eaLnBrk="0" hangingPunct="0">
                  <a:defRPr/>
                </a:pPr>
                <a:r>
                  <a:rPr lang="en-US" sz="2000" dirty="0" smtClean="0">
                    <a:solidFill>
                      <a:srgbClr val="0000FF"/>
                    </a:solidFill>
                    <a:latin typeface="+mn-lt"/>
                    <a:ea typeface="+mn-ea"/>
                  </a:rPr>
                  <a:t>CERN</a:t>
                </a:r>
                <a:r>
                  <a:rPr lang="en-US" sz="2000" dirty="0">
                    <a:solidFill>
                      <a:srgbClr val="0000FF"/>
                    </a:solidFill>
                    <a:latin typeface="+mn-lt"/>
                    <a:ea typeface="+mn-ea"/>
                  </a:rPr>
                  <a:t>, Geneva</a:t>
                </a:r>
              </a:p>
            </p:txBody>
          </p:sp>
          <p:sp>
            <p:nvSpPr>
              <p:cNvPr id="13" name="Rounded Rectangle 11"/>
              <p:cNvSpPr>
                <a:spLocks noChangeArrowheads="1"/>
              </p:cNvSpPr>
              <p:nvPr/>
            </p:nvSpPr>
            <p:spPr bwMode="auto">
              <a:xfrm>
                <a:off x="6011692" y="2895437"/>
                <a:ext cx="2409035" cy="13335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sz="2800" dirty="0" smtClean="0">
                    <a:solidFill>
                      <a:srgbClr val="FF0000"/>
                    </a:solidFill>
                  </a:rPr>
                  <a:t>PANDAX</a:t>
                </a:r>
                <a:endParaRPr lang="en-US" sz="2800" dirty="0">
                  <a:solidFill>
                    <a:srgbClr val="FF0000"/>
                  </a:solidFill>
                  <a:latin typeface="+mn-lt"/>
                  <a:ea typeface="+mn-ea"/>
                </a:endParaRPr>
              </a:p>
              <a:p>
                <a:pPr algn="ctr" eaLnBrk="0" hangingPunct="0">
                  <a:defRPr/>
                </a:pPr>
                <a:r>
                  <a:rPr lang="zh-CN" altLang="en-US" sz="2000" dirty="0">
                    <a:solidFill>
                      <a:srgbClr val="0000FF"/>
                    </a:solidFill>
                  </a:rPr>
                  <a:t>锦屏</a:t>
                </a:r>
                <a:r>
                  <a:rPr lang="zh-CN" altLang="en-US" sz="2000" dirty="0" smtClean="0">
                    <a:solidFill>
                      <a:srgbClr val="0000FF"/>
                    </a:solidFill>
                  </a:rPr>
                  <a:t>地下暗物质实验</a:t>
                </a:r>
                <a:r>
                  <a:rPr lang="en-US" sz="2000" dirty="0" smtClean="0">
                    <a:solidFill>
                      <a:srgbClr val="0000FF"/>
                    </a:solidFill>
                  </a:rPr>
                  <a:t>Sichuan, China</a:t>
                </a:r>
                <a:endParaRPr lang="en-US" sz="2000" dirty="0">
                  <a:solidFill>
                    <a:srgbClr val="0000FF"/>
                  </a:solidFill>
                  <a:latin typeface="+mn-lt"/>
                  <a:ea typeface="+mn-ea"/>
                </a:endParaRPr>
              </a:p>
            </p:txBody>
          </p:sp>
        </p:grpSp>
        <p:sp>
          <p:nvSpPr>
            <p:cNvPr id="7" name="Rounded Rectangle 14"/>
            <p:cNvSpPr>
              <a:spLocks noChangeArrowheads="1"/>
            </p:cNvSpPr>
            <p:nvPr/>
          </p:nvSpPr>
          <p:spPr bwMode="auto">
            <a:xfrm>
              <a:off x="2747797" y="2894917"/>
              <a:ext cx="2725360" cy="13335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altLang="zh-CN" sz="2800" dirty="0" smtClean="0">
                  <a:solidFill>
                    <a:srgbClr val="FF0000"/>
                  </a:solidFill>
                </a:rPr>
                <a:t>LHAASO</a:t>
              </a:r>
              <a:endParaRPr lang="en-US" sz="2800" dirty="0">
                <a:solidFill>
                  <a:srgbClr val="FF0000"/>
                </a:solidFill>
                <a:latin typeface="+mn-lt"/>
                <a:ea typeface="+mn-ea"/>
              </a:endParaRPr>
            </a:p>
            <a:p>
              <a:pPr algn="ctr" eaLnBrk="0" hangingPunct="0">
                <a:defRPr/>
              </a:pPr>
              <a:r>
                <a:rPr lang="zh-CN" altLang="en-US" sz="2000" dirty="0" smtClean="0">
                  <a:solidFill>
                    <a:srgbClr val="0000FF"/>
                  </a:solidFill>
                  <a:latin typeface="+mn-lt"/>
                  <a:ea typeface="+mn-ea"/>
                </a:rPr>
                <a:t>高海拔宇宙线观测实验</a:t>
              </a:r>
              <a:r>
                <a:rPr lang="en-US" altLang="zh-CN" sz="2000" dirty="0" smtClean="0">
                  <a:solidFill>
                    <a:srgbClr val="0000FF"/>
                  </a:solidFill>
                </a:rPr>
                <a:t>, Sichuan, China</a:t>
              </a:r>
              <a:endParaRPr lang="en-US" altLang="zh-CN" sz="2000" dirty="0">
                <a:solidFill>
                  <a:srgbClr val="0000FF"/>
                </a:solidFill>
              </a:endParaRPr>
            </a:p>
          </p:txBody>
        </p:sp>
        <p:sp>
          <p:nvSpPr>
            <p:cNvPr id="8" name="Rounded Rectangle 15"/>
            <p:cNvSpPr>
              <a:spLocks noChangeArrowheads="1"/>
            </p:cNvSpPr>
            <p:nvPr/>
          </p:nvSpPr>
          <p:spPr bwMode="auto">
            <a:xfrm>
              <a:off x="5678924" y="4629320"/>
              <a:ext cx="2311654" cy="1333500"/>
            </a:xfrm>
            <a:prstGeom prst="roundRect">
              <a:avLst>
                <a:gd name="adj" fmla="val 16667"/>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0" hangingPunct="0">
                <a:defRPr/>
              </a:pPr>
              <a:r>
                <a:rPr lang="en-US" sz="2400" dirty="0" smtClean="0">
                  <a:solidFill>
                    <a:srgbClr val="FF0000"/>
                  </a:solidFill>
                  <a:latin typeface="+mn-lt"/>
                  <a:ea typeface="+mn-ea"/>
                </a:rPr>
                <a:t>DAMPE  </a:t>
              </a:r>
            </a:p>
            <a:p>
              <a:pPr algn="ctr" eaLnBrk="0" hangingPunct="0">
                <a:defRPr/>
              </a:pPr>
              <a:r>
                <a:rPr lang="zh-CN" altLang="en-US" sz="2000" dirty="0" smtClean="0">
                  <a:solidFill>
                    <a:srgbClr val="0000FF"/>
                  </a:solidFill>
                </a:rPr>
                <a:t>空间暗物质探测</a:t>
              </a:r>
              <a:endParaRPr lang="en-US" altLang="zh-CN" sz="2000" dirty="0" smtClean="0">
                <a:solidFill>
                  <a:srgbClr val="0000FF"/>
                </a:solidFill>
              </a:endParaRPr>
            </a:p>
            <a:p>
              <a:pPr algn="ctr" eaLnBrk="0" hangingPunct="0">
                <a:defRPr/>
              </a:pPr>
              <a:r>
                <a:rPr lang="en-US" altLang="zh-CN" sz="2000" dirty="0" smtClean="0">
                  <a:solidFill>
                    <a:srgbClr val="0000FF"/>
                  </a:solidFill>
                </a:rPr>
                <a:t>C</a:t>
              </a:r>
              <a:r>
                <a:rPr lang="en-US" altLang="zh-CN" sz="2000" dirty="0" smtClean="0">
                  <a:solidFill>
                    <a:srgbClr val="0000FF"/>
                  </a:solidFill>
                  <a:latin typeface="+mn-lt"/>
                  <a:ea typeface="+mn-ea"/>
                </a:rPr>
                <a:t>hina</a:t>
              </a:r>
              <a:endParaRPr lang="en-US" sz="2000" dirty="0">
                <a:solidFill>
                  <a:srgbClr val="0000FF"/>
                </a:solidFill>
                <a:latin typeface="+mn-lt"/>
                <a:ea typeface="+mn-ea"/>
              </a:endParaRPr>
            </a:p>
          </p:txBody>
        </p:sp>
      </p:grpSp>
    </p:spTree>
    <p:extLst>
      <p:ext uri="{BB962C8B-B14F-4D97-AF65-F5344CB8AC3E}">
        <p14:creationId xmlns:p14="http://schemas.microsoft.com/office/powerpoint/2010/main" val="2776669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smtClean="0"/>
              <a:t>06/08/2016  Haiping-Peng</a:t>
            </a:r>
            <a:endParaRPr lang="en-US" dirty="0"/>
          </a:p>
        </p:txBody>
      </p:sp>
      <p:sp>
        <p:nvSpPr>
          <p:cNvPr id="4" name="页脚占位符 3"/>
          <p:cNvSpPr>
            <a:spLocks noGrp="1"/>
          </p:cNvSpPr>
          <p:nvPr>
            <p:ph type="ftr" sz="quarter" idx="11"/>
          </p:nvPr>
        </p:nvSpPr>
        <p:spPr/>
        <p:txBody>
          <a:bodyPr/>
          <a:lstStyle/>
          <a:p>
            <a:r>
              <a:rPr lang="zh-CN" altLang="en-US" smtClean="0"/>
              <a:t>博士后工作月</a:t>
            </a:r>
            <a:endParaRPr lang="en-US" dirty="0"/>
          </a:p>
        </p:txBody>
      </p:sp>
      <p:sp>
        <p:nvSpPr>
          <p:cNvPr id="5" name="灯片编号占位符 4"/>
          <p:cNvSpPr>
            <a:spLocks noGrp="1"/>
          </p:cNvSpPr>
          <p:nvPr>
            <p:ph type="sldNum" sz="quarter" idx="12"/>
          </p:nvPr>
        </p:nvSpPr>
        <p:spPr/>
        <p:txBody>
          <a:bodyPr/>
          <a:lstStyle/>
          <a:p>
            <a:fld id="{C973300C-797F-D148-A78D-320196FBAF04}" type="slidenum">
              <a:rPr lang="en-US" smtClean="0"/>
              <a:pPr/>
              <a:t>9</a:t>
            </a:fld>
            <a:endParaRPr lang="en-US" dirty="0"/>
          </a:p>
        </p:txBody>
      </p:sp>
      <p:sp>
        <p:nvSpPr>
          <p:cNvPr id="6" name="标题 5"/>
          <p:cNvSpPr>
            <a:spLocks noGrp="1"/>
          </p:cNvSpPr>
          <p:nvPr>
            <p:ph type="title"/>
          </p:nvPr>
        </p:nvSpPr>
        <p:spPr/>
        <p:txBody>
          <a:bodyPr/>
          <a:lstStyle/>
          <a:p>
            <a:r>
              <a:rPr lang="en-US" altLang="zh-CN" dirty="0" smtClean="0">
                <a:latin typeface="Calisto MT" panose="02040603050505030304" pitchFamily="18" charset="0"/>
              </a:rPr>
              <a:t>ATLAS</a:t>
            </a:r>
            <a:r>
              <a:rPr lang="zh-CN" altLang="en-US" dirty="0" smtClean="0">
                <a:latin typeface="Calisto MT" panose="02040603050505030304" pitchFamily="18" charset="0"/>
              </a:rPr>
              <a:t> </a:t>
            </a:r>
            <a:r>
              <a:rPr lang="en-US" altLang="zh-CN" dirty="0" smtClean="0">
                <a:latin typeface="Calisto MT" panose="02040603050505030304" pitchFamily="18" charset="0"/>
              </a:rPr>
              <a:t>@</a:t>
            </a:r>
            <a:r>
              <a:rPr lang="zh-CN" altLang="en-US" dirty="0" smtClean="0">
                <a:latin typeface="Calisto MT" panose="02040603050505030304" pitchFamily="18" charset="0"/>
              </a:rPr>
              <a:t> </a:t>
            </a:r>
            <a:r>
              <a:rPr lang="en-US" altLang="zh-CN" dirty="0" smtClean="0">
                <a:latin typeface="Calisto MT" panose="02040603050505030304" pitchFamily="18" charset="0"/>
              </a:rPr>
              <a:t>LHC</a:t>
            </a:r>
            <a:endParaRPr lang="zh-CN" altLang="en-US" dirty="0">
              <a:latin typeface="Calisto MT" panose="02040603050505030304" pitchFamily="18" charset="0"/>
            </a:endParaRPr>
          </a:p>
        </p:txBody>
      </p:sp>
      <p:pic>
        <p:nvPicPr>
          <p:cNvPr id="7" name="Picture 2" descr="CERN_picture_sk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774" y="882869"/>
            <a:ext cx="8354026" cy="5328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atlas"/>
          <p:cNvPicPr>
            <a:picLocks noChangeAspect="1" noChangeArrowheads="1"/>
          </p:cNvPicPr>
          <p:nvPr/>
        </p:nvPicPr>
        <p:blipFill>
          <a:blip r:embed="rId3"/>
          <a:srcRect/>
          <a:stretch>
            <a:fillRect/>
          </a:stretch>
        </p:blipFill>
        <p:spPr bwMode="auto">
          <a:xfrm>
            <a:off x="6748959" y="4814887"/>
            <a:ext cx="1742082" cy="1333663"/>
          </a:xfrm>
          <a:prstGeom prst="rect">
            <a:avLst/>
          </a:prstGeom>
          <a:solidFill>
            <a:schemeClr val="accent1"/>
          </a:solidFill>
          <a:ln w="9525">
            <a:noFill/>
            <a:miter lim="800000"/>
            <a:headEnd/>
            <a:tailEnd/>
          </a:ln>
        </p:spPr>
      </p:pic>
      <p:sp>
        <p:nvSpPr>
          <p:cNvPr id="9" name="文本框 8"/>
          <p:cNvSpPr txBox="1"/>
          <p:nvPr/>
        </p:nvSpPr>
        <p:spPr>
          <a:xfrm>
            <a:off x="1900873" y="1254580"/>
            <a:ext cx="6794938" cy="1246495"/>
          </a:xfrm>
          <a:prstGeom prst="rect">
            <a:avLst/>
          </a:prstGeom>
          <a:noFill/>
        </p:spPr>
        <p:txBody>
          <a:bodyPr wrap="square" rtlCol="0">
            <a:spAutoFit/>
          </a:bodyPr>
          <a:lstStyle/>
          <a:p>
            <a:pPr marL="342900" indent="-342900">
              <a:lnSpc>
                <a:spcPts val="3000"/>
              </a:lnSpc>
              <a:buFont typeface="Arial" panose="020B0604020202020204" pitchFamily="34" charset="0"/>
              <a:buChar char="•"/>
            </a:pPr>
            <a:r>
              <a:rPr lang="zh-CN" altLang="en-US" sz="2000" b="1" dirty="0" smtClean="0">
                <a:solidFill>
                  <a:srgbClr val="FF0000"/>
                </a:solidFill>
                <a:latin typeface="+mj-ea"/>
                <a:ea typeface="+mj-ea"/>
              </a:rPr>
              <a:t>中国组有六个单位</a:t>
            </a:r>
            <a:r>
              <a:rPr lang="en-US" altLang="zh-CN" sz="2000" b="1" dirty="0" smtClean="0">
                <a:solidFill>
                  <a:srgbClr val="FF0000"/>
                </a:solidFill>
                <a:latin typeface="+mj-ea"/>
                <a:ea typeface="+mj-ea"/>
              </a:rPr>
              <a:t>,</a:t>
            </a:r>
            <a:r>
              <a:rPr lang="zh-CN" altLang="en-US" sz="2000" b="1" dirty="0" smtClean="0">
                <a:solidFill>
                  <a:srgbClr val="FF0000"/>
                </a:solidFill>
                <a:latin typeface="+mj-ea"/>
                <a:ea typeface="+mj-ea"/>
              </a:rPr>
              <a:t>共</a:t>
            </a:r>
            <a:r>
              <a:rPr lang="en-US" altLang="zh-CN" sz="2000" b="1" dirty="0" smtClean="0">
                <a:solidFill>
                  <a:srgbClr val="FF0000"/>
                </a:solidFill>
                <a:latin typeface="+mj-ea"/>
                <a:ea typeface="+mj-ea"/>
              </a:rPr>
              <a:t>29</a:t>
            </a:r>
            <a:r>
              <a:rPr lang="zh-CN" altLang="en-US" sz="2000" b="1" dirty="0" smtClean="0">
                <a:solidFill>
                  <a:srgbClr val="FF0000"/>
                </a:solidFill>
                <a:latin typeface="+mj-ea"/>
                <a:ea typeface="+mj-ea"/>
              </a:rPr>
              <a:t>个教工参加</a:t>
            </a:r>
            <a:endParaRPr lang="en-US" altLang="zh-CN" sz="2000" b="1" dirty="0" smtClean="0">
              <a:solidFill>
                <a:srgbClr val="FF0000"/>
              </a:solidFill>
              <a:latin typeface="+mj-ea"/>
              <a:ea typeface="+mj-ea"/>
            </a:endParaRPr>
          </a:p>
          <a:p>
            <a:pPr marL="342900" indent="-342900">
              <a:lnSpc>
                <a:spcPts val="3000"/>
              </a:lnSpc>
              <a:buFont typeface="Arial" panose="020B0604020202020204" pitchFamily="34" charset="0"/>
              <a:buChar char="•"/>
            </a:pPr>
            <a:r>
              <a:rPr lang="zh-CN" altLang="en-US" sz="2000" b="1" dirty="0" smtClean="0">
                <a:solidFill>
                  <a:srgbClr val="FF0000"/>
                </a:solidFill>
                <a:latin typeface="+mj-ea"/>
                <a:ea typeface="+mj-ea"/>
              </a:rPr>
              <a:t>科大</a:t>
            </a:r>
            <a:r>
              <a:rPr lang="zh-CN" altLang="en-US" sz="2000" b="1" dirty="0" smtClean="0">
                <a:solidFill>
                  <a:srgbClr val="FF0000"/>
                </a:solidFill>
                <a:latin typeface="+mj-ea"/>
                <a:ea typeface="+mj-ea"/>
              </a:rPr>
              <a:t>有</a:t>
            </a:r>
            <a:r>
              <a:rPr lang="en-US" altLang="zh-CN" sz="2000" b="1" dirty="0" smtClean="0">
                <a:solidFill>
                  <a:srgbClr val="FF0000"/>
                </a:solidFill>
                <a:latin typeface="+mj-ea"/>
                <a:ea typeface="+mj-ea"/>
              </a:rPr>
              <a:t>9</a:t>
            </a:r>
            <a:r>
              <a:rPr lang="zh-CN" altLang="en-US" sz="2000" b="1" dirty="0" smtClean="0">
                <a:solidFill>
                  <a:srgbClr val="FF0000"/>
                </a:solidFill>
                <a:latin typeface="+mj-ea"/>
                <a:ea typeface="+mj-ea"/>
              </a:rPr>
              <a:t>个</a:t>
            </a:r>
            <a:r>
              <a:rPr lang="zh-CN" altLang="en-US" sz="2000" b="1" dirty="0" smtClean="0">
                <a:solidFill>
                  <a:srgbClr val="FF0000"/>
                </a:solidFill>
                <a:latin typeface="+mj-ea"/>
                <a:ea typeface="+mj-ea"/>
              </a:rPr>
              <a:t>教工</a:t>
            </a:r>
            <a:r>
              <a:rPr lang="en-US" altLang="zh-CN" sz="2000" b="1" dirty="0" smtClean="0">
                <a:solidFill>
                  <a:srgbClr val="FF0000"/>
                </a:solidFill>
                <a:latin typeface="+mj-ea"/>
                <a:ea typeface="+mj-ea"/>
              </a:rPr>
              <a:t>,</a:t>
            </a:r>
            <a:r>
              <a:rPr lang="zh-CN" altLang="en-US" sz="2000" b="1" dirty="0" smtClean="0">
                <a:solidFill>
                  <a:srgbClr val="FF0000"/>
                </a:solidFill>
                <a:latin typeface="+mj-ea"/>
                <a:ea typeface="+mj-ea"/>
              </a:rPr>
              <a:t>大于有</a:t>
            </a:r>
            <a:r>
              <a:rPr lang="en-US" altLang="zh-CN" sz="2000" b="1" dirty="0" smtClean="0">
                <a:solidFill>
                  <a:srgbClr val="FF0000"/>
                </a:solidFill>
                <a:latin typeface="+mj-ea"/>
                <a:ea typeface="+mj-ea"/>
              </a:rPr>
              <a:t>15</a:t>
            </a:r>
            <a:r>
              <a:rPr lang="zh-CN" altLang="en-US" sz="2000" b="1" dirty="0" smtClean="0">
                <a:solidFill>
                  <a:srgbClr val="FF0000"/>
                </a:solidFill>
                <a:latin typeface="+mj-ea"/>
                <a:ea typeface="+mj-ea"/>
              </a:rPr>
              <a:t>位研究生</a:t>
            </a:r>
            <a:endParaRPr lang="en-US" altLang="zh-CN" sz="2000" b="1" dirty="0" smtClean="0">
              <a:solidFill>
                <a:srgbClr val="FF0000"/>
              </a:solidFill>
              <a:latin typeface="+mj-ea"/>
              <a:ea typeface="+mj-ea"/>
            </a:endParaRPr>
          </a:p>
          <a:p>
            <a:pPr marL="342900" indent="-342900">
              <a:lnSpc>
                <a:spcPts val="3000"/>
              </a:lnSpc>
              <a:buFont typeface="Arial" panose="020B0604020202020204" pitchFamily="34" charset="0"/>
              <a:buChar char="•"/>
            </a:pPr>
            <a:r>
              <a:rPr lang="zh-CN" altLang="en-US" sz="2000" b="1" dirty="0" smtClean="0">
                <a:solidFill>
                  <a:srgbClr val="FF0000"/>
                </a:solidFill>
                <a:latin typeface="+mj-ea"/>
                <a:ea typeface="+mj-ea"/>
              </a:rPr>
              <a:t>参与物理分析</a:t>
            </a:r>
            <a:r>
              <a:rPr lang="en-US" altLang="zh-CN" sz="2000" b="1" dirty="0" smtClean="0">
                <a:solidFill>
                  <a:srgbClr val="FF0000"/>
                </a:solidFill>
                <a:latin typeface="+mj-ea"/>
                <a:ea typeface="+mj-ea"/>
              </a:rPr>
              <a:t>,</a:t>
            </a:r>
            <a:r>
              <a:rPr lang="zh-CN" altLang="en-US" sz="2000" b="1" dirty="0" smtClean="0">
                <a:solidFill>
                  <a:srgbClr val="FF0000"/>
                </a:solidFill>
                <a:latin typeface="+mj-ea"/>
                <a:ea typeface="+mj-ea"/>
              </a:rPr>
              <a:t>硬件的运行维护</a:t>
            </a:r>
            <a:r>
              <a:rPr lang="en-US" altLang="zh-CN" sz="2000" b="1" dirty="0" smtClean="0">
                <a:solidFill>
                  <a:srgbClr val="FF0000"/>
                </a:solidFill>
                <a:latin typeface="+mj-ea"/>
                <a:ea typeface="+mj-ea"/>
              </a:rPr>
              <a:t>,</a:t>
            </a:r>
            <a:r>
              <a:rPr lang="zh-CN" altLang="en-US" sz="2000" b="1" dirty="0" smtClean="0">
                <a:solidFill>
                  <a:srgbClr val="FF0000"/>
                </a:solidFill>
                <a:latin typeface="+mj-ea"/>
                <a:ea typeface="+mj-ea"/>
              </a:rPr>
              <a:t>探测器升级等工作</a:t>
            </a:r>
            <a:endParaRPr lang="zh-CN" altLang="en-US" sz="2000" dirty="0">
              <a:solidFill>
                <a:srgbClr val="FF0000"/>
              </a:solidFill>
              <a:latin typeface="+mj-ea"/>
              <a:ea typeface="+mj-ea"/>
            </a:endParaRPr>
          </a:p>
        </p:txBody>
      </p:sp>
      <p:grpSp>
        <p:nvGrpSpPr>
          <p:cNvPr id="10" name="Group 17"/>
          <p:cNvGrpSpPr>
            <a:grpSpLocks/>
          </p:cNvGrpSpPr>
          <p:nvPr/>
        </p:nvGrpSpPr>
        <p:grpSpPr bwMode="auto">
          <a:xfrm>
            <a:off x="332774" y="3031014"/>
            <a:ext cx="1306840" cy="3064019"/>
            <a:chOff x="553948" y="-337658"/>
            <a:chExt cx="1079683" cy="2150504"/>
          </a:xfrm>
        </p:grpSpPr>
        <p:pic>
          <p:nvPicPr>
            <p:cNvPr id="11" name="Picture 5" descr="ZhaoZhenggu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948" y="-337658"/>
              <a:ext cx="1079683" cy="10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201438" y="1553628"/>
              <a:ext cx="152620" cy="25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990033"/>
                  </a:solidFill>
                  <a:latin typeface="Arial" pitchFamily="34" charset="0"/>
                  <a:ea typeface="宋体" pitchFamily="2" charset="-122"/>
                </a:defRPr>
              </a:lvl1pPr>
              <a:lvl2pPr marL="742950" indent="-285750" eaLnBrk="0" hangingPunct="0">
                <a:defRPr sz="3200" b="1">
                  <a:solidFill>
                    <a:srgbClr val="990033"/>
                  </a:solidFill>
                  <a:latin typeface="Arial" pitchFamily="34" charset="0"/>
                  <a:ea typeface="宋体" pitchFamily="2" charset="-122"/>
                </a:defRPr>
              </a:lvl2pPr>
              <a:lvl3pPr marL="1143000" indent="-228600" eaLnBrk="0" hangingPunct="0">
                <a:defRPr sz="3200" b="1">
                  <a:solidFill>
                    <a:srgbClr val="990033"/>
                  </a:solidFill>
                  <a:latin typeface="Arial" pitchFamily="34" charset="0"/>
                  <a:ea typeface="宋体" pitchFamily="2" charset="-122"/>
                </a:defRPr>
              </a:lvl3pPr>
              <a:lvl4pPr marL="1600200" indent="-228600" eaLnBrk="0" hangingPunct="0">
                <a:defRPr sz="3200" b="1">
                  <a:solidFill>
                    <a:srgbClr val="990033"/>
                  </a:solidFill>
                  <a:latin typeface="Arial" pitchFamily="34" charset="0"/>
                  <a:ea typeface="宋体" pitchFamily="2" charset="-122"/>
                </a:defRPr>
              </a:lvl4pPr>
              <a:lvl5pPr marL="2057400" indent="-228600" eaLnBrk="0" hangingPunct="0">
                <a:defRPr sz="3200" b="1">
                  <a:solidFill>
                    <a:srgbClr val="990033"/>
                  </a:solidFill>
                  <a:latin typeface="Arial" pitchFamily="34" charset="0"/>
                  <a:ea typeface="宋体" pitchFamily="2" charset="-122"/>
                </a:defRPr>
              </a:lvl5pPr>
              <a:lvl6pPr marL="2514600" indent="-228600" eaLnBrk="0" fontAlgn="base" hangingPunct="0">
                <a:spcBef>
                  <a:spcPct val="0"/>
                </a:spcBef>
                <a:spcAft>
                  <a:spcPct val="0"/>
                </a:spcAft>
                <a:defRPr sz="3200" b="1">
                  <a:solidFill>
                    <a:srgbClr val="990033"/>
                  </a:solidFill>
                  <a:latin typeface="Arial" pitchFamily="34" charset="0"/>
                  <a:ea typeface="宋体" pitchFamily="2" charset="-122"/>
                </a:defRPr>
              </a:lvl6pPr>
              <a:lvl7pPr marL="2971800" indent="-228600" eaLnBrk="0" fontAlgn="base" hangingPunct="0">
                <a:spcBef>
                  <a:spcPct val="0"/>
                </a:spcBef>
                <a:spcAft>
                  <a:spcPct val="0"/>
                </a:spcAft>
                <a:defRPr sz="3200" b="1">
                  <a:solidFill>
                    <a:srgbClr val="990033"/>
                  </a:solidFill>
                  <a:latin typeface="Arial" pitchFamily="34" charset="0"/>
                  <a:ea typeface="宋体" pitchFamily="2" charset="-122"/>
                </a:defRPr>
              </a:lvl7pPr>
              <a:lvl8pPr marL="3429000" indent="-228600" eaLnBrk="0" fontAlgn="base" hangingPunct="0">
                <a:spcBef>
                  <a:spcPct val="0"/>
                </a:spcBef>
                <a:spcAft>
                  <a:spcPct val="0"/>
                </a:spcAft>
                <a:defRPr sz="3200" b="1">
                  <a:solidFill>
                    <a:srgbClr val="990033"/>
                  </a:solidFill>
                  <a:latin typeface="Arial" pitchFamily="34" charset="0"/>
                  <a:ea typeface="宋体" pitchFamily="2" charset="-122"/>
                </a:defRPr>
              </a:lvl8pPr>
              <a:lvl9pPr marL="3886200" indent="-228600" eaLnBrk="0" fontAlgn="base" hangingPunct="0">
                <a:spcBef>
                  <a:spcPct val="0"/>
                </a:spcBef>
                <a:spcAft>
                  <a:spcPct val="0"/>
                </a:spcAft>
                <a:defRPr sz="3200" b="1">
                  <a:solidFill>
                    <a:srgbClr val="990033"/>
                  </a:solidFill>
                  <a:latin typeface="Arial" pitchFamily="34" charset="0"/>
                  <a:ea typeface="宋体" pitchFamily="2" charset="-122"/>
                </a:defRPr>
              </a:lvl9pPr>
            </a:lstStyle>
            <a:p>
              <a:pPr algn="ctr" eaLnBrk="1" hangingPunct="1"/>
              <a:endParaRPr lang="en-US" altLang="zh-CN" sz="1800" dirty="0">
                <a:solidFill>
                  <a:srgbClr val="FF0000"/>
                </a:solidFill>
              </a:endParaRPr>
            </a:p>
          </p:txBody>
        </p:sp>
      </p:grpSp>
      <p:pic>
        <p:nvPicPr>
          <p:cNvPr id="13"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9614" y="3031014"/>
            <a:ext cx="1166648" cy="153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Jiangyi.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2148" y="3031014"/>
            <a:ext cx="1263652" cy="153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801" y="3012397"/>
            <a:ext cx="1194069" cy="1555584"/>
          </a:xfrm>
          <a:prstGeom prst="rect">
            <a:avLst/>
          </a:prstGeom>
        </p:spPr>
      </p:pic>
      <p:pic>
        <p:nvPicPr>
          <p:cNvPr id="18" name="图片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2775" y="4586588"/>
            <a:ext cx="1306840" cy="160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9" descr="F:\peng\人员\教师\Jiangbei\个人照片.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4452" y="4583746"/>
            <a:ext cx="1203463" cy="162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D:\photos\个人照片-2012.Nov.08\yzhu.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0697" y="4586588"/>
            <a:ext cx="1278895" cy="164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1861" y="4590200"/>
            <a:ext cx="1188211" cy="1621413"/>
          </a:xfrm>
          <a:prstGeom prst="rect">
            <a:avLst/>
          </a:prstGeom>
        </p:spPr>
      </p:pic>
      <p:pic>
        <p:nvPicPr>
          <p:cNvPr id="22" name="图片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59870" y="3022967"/>
            <a:ext cx="1224456" cy="1545012"/>
          </a:xfrm>
          <a:prstGeom prst="rect">
            <a:avLst/>
          </a:prstGeom>
        </p:spPr>
      </p:pic>
    </p:spTree>
    <p:extLst>
      <p:ext uri="{BB962C8B-B14F-4D97-AF65-F5344CB8AC3E}">
        <p14:creationId xmlns:p14="http://schemas.microsoft.com/office/powerpoint/2010/main" val="1482300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16267</TotalTime>
  <Words>4959</Words>
  <Application>Microsoft Office PowerPoint</Application>
  <PresentationFormat>全屏显示(4:3)</PresentationFormat>
  <Paragraphs>680</Paragraphs>
  <Slides>65</Slides>
  <Notes>3</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65</vt:i4>
      </vt:variant>
    </vt:vector>
  </HeadingPairs>
  <TitlesOfParts>
    <vt:vector size="85" baseType="lpstr">
      <vt:lpstr>MS PGothic</vt:lpstr>
      <vt:lpstr>黑体</vt:lpstr>
      <vt:lpstr>华文楷体</vt:lpstr>
      <vt:lpstr>华文新魏</vt:lpstr>
      <vt:lpstr>宋体</vt:lpstr>
      <vt:lpstr>Arial</vt:lpstr>
      <vt:lpstr>Arial Narrow</vt:lpstr>
      <vt:lpstr>Calibri</vt:lpstr>
      <vt:lpstr>Calisto MT</vt:lpstr>
      <vt:lpstr>Comic Sans MS</vt:lpstr>
      <vt:lpstr>Garamond</vt:lpstr>
      <vt:lpstr>Symbol</vt:lpstr>
      <vt:lpstr>Tahoma</vt:lpstr>
      <vt:lpstr>Times</vt:lpstr>
      <vt:lpstr>Times New Roman</vt:lpstr>
      <vt:lpstr>Verdana</vt:lpstr>
      <vt:lpstr>Wingdings</vt:lpstr>
      <vt:lpstr>Wingdings 2</vt:lpstr>
      <vt:lpstr>Office Theme</vt:lpstr>
      <vt:lpstr>Photo Editor 照片</vt:lpstr>
      <vt:lpstr>PowerPoint 演示文稿</vt:lpstr>
      <vt:lpstr>学科定位、目标与职责</vt:lpstr>
      <vt:lpstr>历史与背景</vt:lpstr>
      <vt:lpstr>历史与背景</vt:lpstr>
      <vt:lpstr>研究方向</vt:lpstr>
      <vt:lpstr>完备的学科体系</vt:lpstr>
      <vt:lpstr>研究队伍</vt:lpstr>
      <vt:lpstr>正参与项目</vt:lpstr>
      <vt:lpstr>ATLAS @ LHC</vt:lpstr>
      <vt:lpstr>    标准模型的精确测量</vt:lpstr>
      <vt:lpstr>Higgs 粒子的发现</vt:lpstr>
      <vt:lpstr>TeV新物理</vt:lpstr>
      <vt:lpstr>探测器(MDT)的运行及维护</vt:lpstr>
      <vt:lpstr>ATLAS探测器升级</vt:lpstr>
      <vt:lpstr>北京正负电子对撞机（BEPC）</vt:lpstr>
      <vt:lpstr>USTC made great contribution to BES-III construction  Five sub-systems have been designed &amp; built for BES-III from USTC</vt:lpstr>
      <vt:lpstr>Group for physics analysis (2008- )</vt:lpstr>
      <vt:lpstr>主导R&amp;QCD取数计划以及数据分析</vt:lpstr>
      <vt:lpstr>在LHS &amp; Charmonium 研究中作出重要贡献</vt:lpstr>
      <vt:lpstr>ETOF Upgrade with MRPC</vt:lpstr>
      <vt:lpstr>Belle-II @ KEKB</vt:lpstr>
      <vt:lpstr>RHIC对撞机与STAR实验 </vt:lpstr>
      <vt:lpstr>研发建造 STAR TOF、MTD</vt:lpstr>
      <vt:lpstr>研究成果</vt:lpstr>
      <vt:lpstr>空间暗物质粒子探测卫星（DAMPE）</vt:lpstr>
      <vt:lpstr>获得目前最精确的高能电子宇宙线能谱</vt:lpstr>
      <vt:lpstr>高海拔宇宙线观测实验（LHAASO）</vt:lpstr>
      <vt:lpstr>未来的中国对撞机</vt:lpstr>
      <vt:lpstr>STCF in China</vt:lpstr>
      <vt:lpstr>Layout of Machine</vt:lpstr>
      <vt:lpstr>理论</vt:lpstr>
      <vt:lpstr>核固体物理实验室</vt:lpstr>
      <vt:lpstr>State Key Lab for Particle Detection &amp; Electronics</vt:lpstr>
      <vt:lpstr>未来发展规划</vt:lpstr>
      <vt:lpstr>PowerPoint 演示文稿</vt:lpstr>
      <vt:lpstr>总结</vt:lpstr>
      <vt:lpstr>存在问题(I)学生培养与教学</vt:lpstr>
      <vt:lpstr>存在问题(II)人员结构</vt:lpstr>
      <vt:lpstr>需要学院和学校大力支持</vt:lpstr>
      <vt:lpstr>人才引进与培养</vt:lpstr>
      <vt:lpstr>学科团队建设与规划(I)</vt:lpstr>
      <vt:lpstr>学科团队建设与规划(II)</vt:lpstr>
      <vt:lpstr>学科团队建设与规划(II)</vt:lpstr>
      <vt:lpstr>学科团队建设与规划(II)</vt:lpstr>
      <vt:lpstr>学科团队建设与规划(II)</vt:lpstr>
      <vt:lpstr>学科团队建设与规划(II)</vt:lpstr>
      <vt:lpstr>学科团队建设与规划(III)</vt:lpstr>
      <vt:lpstr>未来发展规划</vt:lpstr>
      <vt:lpstr>合作交流</vt:lpstr>
      <vt:lpstr>优势方向的凝练与发展</vt:lpstr>
      <vt:lpstr>新兴交叉方向的布局与培育</vt:lpstr>
      <vt:lpstr>总结</vt:lpstr>
      <vt:lpstr>PowerPoint 演示文稿</vt:lpstr>
      <vt:lpstr>加速器实验</vt:lpstr>
      <vt:lpstr>深地与空间实验</vt:lpstr>
      <vt:lpstr>新技术研发</vt:lpstr>
      <vt:lpstr>PowerPoint 演示文稿</vt:lpstr>
      <vt:lpstr>R&amp;D for Large Area GEM, Micromegas BGO Crystals</vt:lpstr>
      <vt:lpstr>长条MRPC/GEM探测器的研制</vt:lpstr>
      <vt:lpstr>探测器性能和方法测试室</vt:lpstr>
      <vt:lpstr>网格计算系统：探测器模拟和数据处理</vt:lpstr>
      <vt:lpstr>Summary (2)</vt:lpstr>
      <vt:lpstr>提纲</vt:lpstr>
      <vt:lpstr>薄弱环节(I)非加速器物理实验</vt:lpstr>
      <vt:lpstr>学生培养与教学</vt:lpstr>
    </vt:vector>
  </TitlesOfParts>
  <Company>ustc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zhaozg</dc:creator>
  <cp:lastModifiedBy>彭 海平</cp:lastModifiedBy>
  <cp:revision>688</cp:revision>
  <dcterms:created xsi:type="dcterms:W3CDTF">2012-07-20T12:09:59Z</dcterms:created>
  <dcterms:modified xsi:type="dcterms:W3CDTF">2018-06-12T16:53:54Z</dcterms:modified>
</cp:coreProperties>
</file>